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7"/>
  </p:notesMasterIdLst>
  <p:handoutMasterIdLst>
    <p:handoutMasterId r:id="rId8"/>
  </p:handoutMasterIdLst>
  <p:sldIdLst>
    <p:sldId id="2147377139" r:id="rId4"/>
    <p:sldId id="2147377142" r:id="rId5"/>
    <p:sldId id="2147377140" r:id="rId6"/>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p15:clr>
            <a:srgbClr val="A4A3A4"/>
          </p15:clr>
        </p15:guide>
        <p15:guide id="2" pos="126">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6EC"/>
    <a:srgbClr val="FF5A00"/>
    <a:srgbClr val="0098D0"/>
    <a:srgbClr val="0064C8"/>
    <a:srgbClr val="B197D3"/>
    <a:srgbClr val="FFBE3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C361DC-CCF8-4F49-A5E3-4EA301EFA4EC}" v="9" dt="2023-04-18T00:40:26.69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7" autoAdjust="0"/>
  </p:normalViewPr>
  <p:slideViewPr>
    <p:cSldViewPr>
      <p:cViewPr varScale="1">
        <p:scale>
          <a:sx n="71" d="100"/>
          <a:sy n="71" d="100"/>
        </p:scale>
        <p:origin x="1170" y="54"/>
      </p:cViewPr>
      <p:guideLst>
        <p:guide orient="horz" pos="414"/>
        <p:guide pos="126"/>
      </p:guideLst>
    </p:cSldViewPr>
  </p:slideViewPr>
  <p:outlineViewPr>
    <p:cViewPr>
      <p:scale>
        <a:sx n="33" d="100"/>
        <a:sy n="33" d="100"/>
      </p:scale>
      <p:origin x="0" y="7668"/>
    </p:cViewPr>
  </p:outlin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2070"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r>
              <a:rPr kumimoji="1" lang="ja-JP" altLang="en-US" sz="1400" dirty="0">
                <a:latin typeface="ＭＳ Ｐゴシック" pitchFamily="50" charset="-128"/>
                <a:ea typeface="ＭＳ Ｐゴシック" pitchFamily="50" charset="-128"/>
              </a:rPr>
              <a:t>機密性○</a:t>
            </a:r>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60C1D9C-4153-45A3-ABA8-5AC906D32479}" type="slidenum">
              <a:rPr kumimoji="1" lang="ja-JP" altLang="en-US" smtClean="0"/>
              <a:t>‹#›</a:t>
            </a:fld>
            <a:endParaRPr kumimoji="1" lang="ja-JP" altLang="en-US"/>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400">
                <a:latin typeface="ＭＳ Ｐゴシック" pitchFamily="50" charset="-128"/>
                <a:ea typeface="ＭＳ Ｐゴシック" pitchFamily="50" charset="-128"/>
              </a:defRPr>
            </a:lvl1pPr>
          </a:lstStyle>
          <a:p>
            <a:r>
              <a:rPr lang="ja-JP" altLang="en-US" dirty="0"/>
              <a:t>機密性○</a:t>
            </a:r>
            <a:endParaRPr lang="en-US" altLang="ja-JP" dirty="0"/>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D35E722-DCEB-4B9B-850A-0990A504E40F}" type="slidenum">
              <a:rPr kumimoji="1" lang="ja-JP" altLang="en-US" smtClean="0"/>
              <a:t>‹#›</a:t>
            </a:fld>
            <a:endParaRPr kumimoji="1"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日付プレースホルダー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rPr>
              <a:t>機密性○</a:t>
            </a:r>
            <a:endParaRPr kumimoji="1" lang="en-US" altLang="ja-JP" sz="14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Tree>
    <p:extLst>
      <p:ext uri="{BB962C8B-B14F-4D97-AF65-F5344CB8AC3E}">
        <p14:creationId xmlns:p14="http://schemas.microsoft.com/office/powerpoint/2010/main" val="9121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588439"/>
            <a:ext cx="84201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600"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485900" y="4653136"/>
            <a:ext cx="6934200" cy="1255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400"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AC438EED-0542-4C86-A18B-4CD095A08138}" type="datetime1">
              <a:rPr kumimoji="1" lang="ja-JP" altLang="en-US" smtClean="0"/>
              <a:t>2023/4/25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8066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93439" y="1520788"/>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a:t>１．見出しの記入</a:t>
            </a:r>
          </a:p>
        </p:txBody>
      </p:sp>
      <p:sp>
        <p:nvSpPr>
          <p:cNvPr id="4" name="日付プレースホルダー 3"/>
          <p:cNvSpPr>
            <a:spLocks noGrp="1"/>
          </p:cNvSpPr>
          <p:nvPr>
            <p:ph type="dt" sz="half" idx="10"/>
          </p:nvPr>
        </p:nvSpPr>
        <p:spPr/>
        <p:txBody>
          <a:bodyPr/>
          <a:lstStyle/>
          <a:p>
            <a:fld id="{7157FD6B-AACB-4FB5-A82B-515F0D3C0BFC}" type="datetime1">
              <a:rPr kumimoji="1" lang="ja-JP" altLang="en-US" smtClean="0"/>
              <a:t>2023/4/25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1599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A78D6CFB-7E9F-4517-9C6C-7920C3455632}" type="datetime1">
              <a:rPr kumimoji="1" lang="ja-JP" altLang="en-US" smtClean="0"/>
              <a:t>2023/4/25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71" y="188640"/>
            <a:ext cx="9505503"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4" y="6309320"/>
            <a:ext cx="9396722"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794" y="3104964"/>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72" y="3769295"/>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72" y="4365104"/>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200025" y="764704"/>
            <a:ext cx="9505950"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2989527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00025" y="274638"/>
            <a:ext cx="9469499" cy="382587"/>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00024" y="800708"/>
            <a:ext cx="9469499" cy="1210689"/>
          </a:xfrm>
          <a:prstGeom prst="rect">
            <a:avLst/>
          </a:prstGeom>
          <a:noFill/>
        </p:spPr>
        <p:txBody>
          <a:bodyPr vert="horz" wrap="square" lIns="216000" tIns="108000" rIns="216000" bIns="10800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4" name="日付プレースホルダー 3"/>
          <p:cNvSpPr>
            <a:spLocks noGrp="1"/>
          </p:cNvSpPr>
          <p:nvPr>
            <p:ph type="dt" sz="half" idx="2"/>
          </p:nvPr>
        </p:nvSpPr>
        <p:spPr>
          <a:xfrm>
            <a:off x="-10695" y="6520260"/>
            <a:ext cx="23114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57702473-496F-4EA5-8617-C076904D98E0}" type="datetime1">
              <a:rPr lang="ja-JP" altLang="en-US" smtClean="0"/>
              <a:t>2023/4/25</a:t>
            </a:fld>
            <a:endParaRPr lang="ja-JP" altLang="en-US" dirty="0"/>
          </a:p>
        </p:txBody>
      </p:sp>
      <p:sp>
        <p:nvSpPr>
          <p:cNvPr id="5" name="フッター プレースホルダー 4"/>
          <p:cNvSpPr>
            <a:spLocks noGrp="1"/>
          </p:cNvSpPr>
          <p:nvPr>
            <p:ph type="ftr" sz="quarter" idx="3"/>
          </p:nvPr>
        </p:nvSpPr>
        <p:spPr>
          <a:xfrm>
            <a:off x="3392827" y="65253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05295" y="6525345"/>
            <a:ext cx="2311400" cy="365125"/>
          </a:xfrm>
          <a:prstGeom prst="rect">
            <a:avLst/>
          </a:prstGeom>
        </p:spPr>
        <p:txBody>
          <a:bodyPr vert="horz" lIns="91440" tIns="45720" rIns="91440" bIns="45720" rtlCol="0" anchor="ctr"/>
          <a:lstStyle>
            <a:lvl1pPr algn="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2712574064"/>
      </p:ext>
    </p:extLst>
  </p:cSld>
  <p:clrMap bg1="lt1" tx1="dk1" bg2="lt2" tx2="dk2" accent1="accent1" accent2="accent2" accent3="accent3" accent4="accent4" accent5="accent5" accent6="accent6" hlink="hlink" folHlink="folHlink"/>
  <p:sldLayoutIdLst>
    <p:sldLayoutId id="2147483659" r:id="rId1"/>
    <p:sldLayoutId id="2147483651" r:id="rId2"/>
    <p:sldLayoutId id="2147483654" r:id="rId3"/>
  </p:sldLayoutIdLst>
  <p:hf hdr="0" ftr="0" dt="0"/>
  <p:txStyles>
    <p:titleStyle>
      <a:lvl1pPr algn="l" defTabSz="914400" rtl="0" eaLnBrk="1" latinLnBrk="0" hangingPunct="1">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9"/>
          <p:cNvSpPr>
            <a:spLocks noGrp="1"/>
          </p:cNvSpPr>
          <p:nvPr>
            <p:ph type="body" sz="quarter" idx="17"/>
          </p:nvPr>
        </p:nvSpPr>
        <p:spPr>
          <a:xfrm>
            <a:off x="194264" y="591630"/>
            <a:ext cx="9505950" cy="1356883"/>
          </a:xfrm>
        </p:spPr>
        <p:txBody>
          <a:bodyPr anchor="ctr"/>
          <a:lstStyle/>
          <a:p>
            <a:r>
              <a:rPr lang="ja-JP" altLang="en-US" sz="1600" dirty="0"/>
              <a:t>変わりたいという思いを持つ商店街等を対象に、専門家を派遣し、商店街等が抱える課題の解決に向けたワークショップを４～８回程度開催します。</a:t>
            </a:r>
            <a:endParaRPr lang="en-US" altLang="ja-JP" sz="1600" dirty="0"/>
          </a:p>
          <a:p>
            <a:r>
              <a:rPr kumimoji="1" lang="ja-JP" altLang="en-US" sz="1600" dirty="0"/>
              <a:t>ワークショップを通じて、商店街等の人材の育成を図るとともに、多様な関係者が協力し合う連携体制の構築を支援します。</a:t>
            </a:r>
          </a:p>
        </p:txBody>
      </p:sp>
      <p:sp>
        <p:nvSpPr>
          <p:cNvPr id="5" name="スライド番号プレースホルダー 1"/>
          <p:cNvSpPr>
            <a:spLocks noGrp="1"/>
          </p:cNvSpPr>
          <p:nvPr>
            <p:ph type="sldNum" sz="quarter" idx="12"/>
          </p:nvPr>
        </p:nvSpPr>
        <p:spPr>
          <a:xfrm>
            <a:off x="7619577" y="7848526"/>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スライド番号プレースホルダー 1">
            <a:extLst>
              <a:ext uri="{FF2B5EF4-FFF2-40B4-BE49-F238E27FC236}">
                <a16:creationId xmlns:a16="http://schemas.microsoft.com/office/drawing/2014/main" id="{437E84E4-B50D-415C-BE36-883CBD782A4C}"/>
              </a:ext>
            </a:extLst>
          </p:cNvPr>
          <p:cNvSpPr txBox="1">
            <a:spLocks/>
          </p:cNvSpPr>
          <p:nvPr/>
        </p:nvSpPr>
        <p:spPr>
          <a:xfrm>
            <a:off x="7605295" y="6520259"/>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mtClean="0"/>
              <a:pPr/>
              <a:t>1</a:t>
            </a:fld>
            <a:endParaRPr lang="ja-JP" altLang="en-US"/>
          </a:p>
        </p:txBody>
      </p:sp>
      <p:sp>
        <p:nvSpPr>
          <p:cNvPr id="3" name="タイトル 2">
            <a:extLst>
              <a:ext uri="{FF2B5EF4-FFF2-40B4-BE49-F238E27FC236}">
                <a16:creationId xmlns:a16="http://schemas.microsoft.com/office/drawing/2014/main" id="{69B97031-E80A-E7B9-933A-C380CAE4BB7B}"/>
              </a:ext>
            </a:extLst>
          </p:cNvPr>
          <p:cNvSpPr>
            <a:spLocks noGrp="1"/>
          </p:cNvSpPr>
          <p:nvPr>
            <p:ph type="title"/>
          </p:nvPr>
        </p:nvSpPr>
        <p:spPr>
          <a:xfrm>
            <a:off x="171397" y="64310"/>
            <a:ext cx="9505503" cy="461665"/>
          </a:xfrm>
        </p:spPr>
        <p:txBody>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令和５年度 外部人材活用・地域人材育成事業の概要</a:t>
            </a:r>
            <a:endParaRPr lang="ja-JP" altLang="en-US" dirty="0"/>
          </a:p>
        </p:txBody>
      </p:sp>
      <p:sp>
        <p:nvSpPr>
          <p:cNvPr id="18" name="テキスト ボックス 17">
            <a:extLst>
              <a:ext uri="{FF2B5EF4-FFF2-40B4-BE49-F238E27FC236}">
                <a16:creationId xmlns:a16="http://schemas.microsoft.com/office/drawing/2014/main" id="{5354BAF1-8B87-72EA-8306-3DB1E6055BE2}"/>
              </a:ext>
            </a:extLst>
          </p:cNvPr>
          <p:cNvSpPr txBox="1"/>
          <p:nvPr/>
        </p:nvSpPr>
        <p:spPr>
          <a:xfrm>
            <a:off x="108816" y="6587787"/>
            <a:ext cx="8048439"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各回２名以上の専門家を派遣（課題の深掘り・役割分担・スケジュール設定・資金調達の方法などをアドバイス）</a:t>
            </a:r>
          </a:p>
        </p:txBody>
      </p:sp>
      <p:sp>
        <p:nvSpPr>
          <p:cNvPr id="19" name="正方形/長方形 18">
            <a:extLst>
              <a:ext uri="{FF2B5EF4-FFF2-40B4-BE49-F238E27FC236}">
                <a16:creationId xmlns:a16="http://schemas.microsoft.com/office/drawing/2014/main" id="{1CAA54CC-0B8F-FEE2-9995-0216D4681C2E}"/>
              </a:ext>
            </a:extLst>
          </p:cNvPr>
          <p:cNvSpPr/>
          <p:nvPr/>
        </p:nvSpPr>
        <p:spPr bwMode="auto">
          <a:xfrm>
            <a:off x="201558" y="2510988"/>
            <a:ext cx="3086138" cy="4092807"/>
          </a:xfrm>
          <a:prstGeom prst="rect">
            <a:avLst/>
          </a:prstGeom>
          <a:solidFill>
            <a:schemeClr val="accent6">
              <a:lumMod val="40000"/>
              <a:lumOff val="60000"/>
              <a:alpha val="49804"/>
            </a:schemeClr>
          </a:solidFill>
          <a:ln w="9525">
            <a:noFill/>
            <a:miter lim="800000"/>
            <a:headEnd/>
            <a:tailEnd/>
          </a:ln>
          <a:effectLst/>
        </p:spPr>
        <p:txBody>
          <a:bodyPr wrap="none" rtlCol="0" anchor="ctr"/>
          <a:lstStyle/>
          <a:p>
            <a:pPr algn="l"/>
            <a:endParaRPr kumimoji="0" lang="ja-JP" altLang="en-US" sz="1800"/>
          </a:p>
        </p:txBody>
      </p:sp>
      <p:sp>
        <p:nvSpPr>
          <p:cNvPr id="21" name="正方形/長方形 20">
            <a:extLst>
              <a:ext uri="{FF2B5EF4-FFF2-40B4-BE49-F238E27FC236}">
                <a16:creationId xmlns:a16="http://schemas.microsoft.com/office/drawing/2014/main" id="{4AD6D89D-6113-D566-2BBA-53B2F0D28F43}"/>
              </a:ext>
            </a:extLst>
          </p:cNvPr>
          <p:cNvSpPr/>
          <p:nvPr/>
        </p:nvSpPr>
        <p:spPr bwMode="auto">
          <a:xfrm>
            <a:off x="6614589" y="2510988"/>
            <a:ext cx="3105765" cy="3018394"/>
          </a:xfrm>
          <a:prstGeom prst="rect">
            <a:avLst/>
          </a:prstGeom>
          <a:solidFill>
            <a:schemeClr val="accent6">
              <a:lumMod val="40000"/>
              <a:lumOff val="60000"/>
              <a:alpha val="50196"/>
            </a:schemeClr>
          </a:solidFill>
          <a:ln w="9525">
            <a:noFill/>
            <a:miter lim="800000"/>
            <a:headEnd/>
            <a:tailEnd/>
          </a:ln>
          <a:effectLst/>
        </p:spPr>
        <p:txBody>
          <a:bodyPr wrap="none" rtlCol="0" anchor="ctr"/>
          <a:lstStyle/>
          <a:p>
            <a:pPr algn="l"/>
            <a:endParaRPr kumimoji="0" lang="ja-JP" altLang="en-US" sz="1800"/>
          </a:p>
        </p:txBody>
      </p:sp>
      <p:sp>
        <p:nvSpPr>
          <p:cNvPr id="22" name="正方形/長方形 21">
            <a:extLst>
              <a:ext uri="{FF2B5EF4-FFF2-40B4-BE49-F238E27FC236}">
                <a16:creationId xmlns:a16="http://schemas.microsoft.com/office/drawing/2014/main" id="{8ADB2FDD-D98D-A11C-6C60-F8234E0BC554}"/>
              </a:ext>
            </a:extLst>
          </p:cNvPr>
          <p:cNvSpPr/>
          <p:nvPr/>
        </p:nvSpPr>
        <p:spPr bwMode="auto">
          <a:xfrm>
            <a:off x="3396375" y="2510988"/>
            <a:ext cx="3086138" cy="4092807"/>
          </a:xfrm>
          <a:prstGeom prst="rect">
            <a:avLst/>
          </a:prstGeom>
          <a:solidFill>
            <a:schemeClr val="accent6">
              <a:lumMod val="40000"/>
              <a:lumOff val="60000"/>
              <a:alpha val="50196"/>
            </a:schemeClr>
          </a:solidFill>
          <a:ln w="9525">
            <a:noFill/>
            <a:miter lim="800000"/>
            <a:headEnd/>
            <a:tailEnd/>
          </a:ln>
          <a:effectLst/>
        </p:spPr>
        <p:txBody>
          <a:bodyPr wrap="none" rtlCol="0" anchor="ctr"/>
          <a:lstStyle/>
          <a:p>
            <a:pPr algn="l"/>
            <a:endParaRPr kumimoji="0" lang="ja-JP" altLang="en-US" sz="1800"/>
          </a:p>
        </p:txBody>
      </p:sp>
      <p:sp>
        <p:nvSpPr>
          <p:cNvPr id="23" name="矢印: 五方向 22">
            <a:extLst>
              <a:ext uri="{FF2B5EF4-FFF2-40B4-BE49-F238E27FC236}">
                <a16:creationId xmlns:a16="http://schemas.microsoft.com/office/drawing/2014/main" id="{2DB6DD3B-18FD-E492-29AB-29763B9F4DDD}"/>
              </a:ext>
            </a:extLst>
          </p:cNvPr>
          <p:cNvSpPr/>
          <p:nvPr/>
        </p:nvSpPr>
        <p:spPr bwMode="auto">
          <a:xfrm rot="5400000">
            <a:off x="7615683" y="4607265"/>
            <a:ext cx="1071005" cy="3105765"/>
          </a:xfrm>
          <a:prstGeom prst="homePlate">
            <a:avLst>
              <a:gd name="adj" fmla="val 13078"/>
            </a:avLst>
          </a:prstGeom>
          <a:solidFill>
            <a:srgbClr val="FFCCCC"/>
          </a:solidFill>
          <a:ln w="9525">
            <a:noFill/>
            <a:miter lim="800000"/>
            <a:headEnd/>
            <a:tailEnd/>
          </a:ln>
          <a:effectLst/>
        </p:spPr>
        <p:txBody>
          <a:bodyPr wrap="none" rtlCol="0" anchor="ctr"/>
          <a:lstStyle/>
          <a:p>
            <a:pPr algn="l"/>
            <a:endParaRPr kumimoji="0" lang="ja-JP" altLang="en-US" sz="1800"/>
          </a:p>
        </p:txBody>
      </p:sp>
      <p:sp>
        <p:nvSpPr>
          <p:cNvPr id="24" name="テキスト ボックス 23">
            <a:extLst>
              <a:ext uri="{FF2B5EF4-FFF2-40B4-BE49-F238E27FC236}">
                <a16:creationId xmlns:a16="http://schemas.microsoft.com/office/drawing/2014/main" id="{5CDB4C62-9FAB-B1FA-C38A-5B8EC17FB4AD}"/>
              </a:ext>
            </a:extLst>
          </p:cNvPr>
          <p:cNvSpPr txBox="1"/>
          <p:nvPr/>
        </p:nvSpPr>
        <p:spPr>
          <a:xfrm>
            <a:off x="272480" y="2633274"/>
            <a:ext cx="2929023" cy="307777"/>
          </a:xfrm>
          <a:prstGeom prst="rect">
            <a:avLst/>
          </a:prstGeom>
          <a:solidFill>
            <a:schemeClr val="bg1"/>
          </a:solidFill>
        </p:spPr>
        <p:txBody>
          <a:bodyPr wrap="square" rtlCol="0" anchor="ctr">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専門家</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と課題を深掘り</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6D1F76C-472C-6502-AE67-8A51C2CEC411}"/>
              </a:ext>
            </a:extLst>
          </p:cNvPr>
          <p:cNvSpPr txBox="1"/>
          <p:nvPr/>
        </p:nvSpPr>
        <p:spPr>
          <a:xfrm>
            <a:off x="291222" y="4909468"/>
            <a:ext cx="2929023" cy="307777"/>
          </a:xfrm>
          <a:prstGeom prst="rect">
            <a:avLst/>
          </a:prstGeom>
          <a:solidFill>
            <a:schemeClr val="bg1"/>
          </a:solidFill>
        </p:spPr>
        <p:txBody>
          <a:bodyPr wrap="square" rtlCol="0" anchor="ctr">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目指したい姿（ビジョン）を設定</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EB4627E6-AD91-3271-D4E2-0FA0550FE610}"/>
              </a:ext>
            </a:extLst>
          </p:cNvPr>
          <p:cNvSpPr txBox="1"/>
          <p:nvPr/>
        </p:nvSpPr>
        <p:spPr>
          <a:xfrm>
            <a:off x="272480" y="3070508"/>
            <a:ext cx="2777272" cy="1023357"/>
          </a:xfrm>
          <a:prstGeom prst="rect">
            <a:avLst/>
          </a:prstGeom>
          <a:noFill/>
        </p:spPr>
        <p:txBody>
          <a:bodyPr wrap="square" rtlCol="0">
            <a:spAutoFit/>
          </a:bodyPr>
          <a:lstStyle/>
          <a:p>
            <a:pPr marL="171450" indent="-171450" defTabSz="762717">
              <a:spcAft>
                <a:spcPts val="511"/>
              </a:spcAft>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来訪者減と消費活動の停滞</a:t>
            </a:r>
          </a:p>
          <a:p>
            <a:pPr marL="171450" indent="-171450" defTabSz="762717">
              <a:spcAft>
                <a:spcPts val="511"/>
              </a:spcAft>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若手事業者や次世代リーダーが不在</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762717">
              <a:spcAft>
                <a:spcPts val="511"/>
              </a:spcAft>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多世代で話し合える機会がない</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762717">
              <a:spcAft>
                <a:spcPts val="511"/>
              </a:spcAft>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新規出店が進まない</a:t>
            </a:r>
          </a:p>
        </p:txBody>
      </p:sp>
      <p:sp>
        <p:nvSpPr>
          <p:cNvPr id="28" name="テキスト ボックス 27">
            <a:extLst>
              <a:ext uri="{FF2B5EF4-FFF2-40B4-BE49-F238E27FC236}">
                <a16:creationId xmlns:a16="http://schemas.microsoft.com/office/drawing/2014/main" id="{2230B9D0-7062-FEA4-8D30-58742DD9C1C0}"/>
              </a:ext>
            </a:extLst>
          </p:cNvPr>
          <p:cNvSpPr txBox="1"/>
          <p:nvPr/>
        </p:nvSpPr>
        <p:spPr>
          <a:xfrm>
            <a:off x="272480" y="4193362"/>
            <a:ext cx="2906536" cy="461665"/>
          </a:xfrm>
          <a:prstGeom prst="rect">
            <a:avLst/>
          </a:prstGeom>
          <a:noFill/>
        </p:spPr>
        <p:txBody>
          <a:bodyPr wrap="square" rtlCol="0">
            <a:spAutoFit/>
          </a:bodyPr>
          <a:lstStyle/>
          <a:p>
            <a:pPr defTabSz="762717">
              <a:defRPr/>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専門家とともに現場視察等を行い、</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762717">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課題を再整理</a:t>
            </a:r>
          </a:p>
        </p:txBody>
      </p:sp>
      <p:sp>
        <p:nvSpPr>
          <p:cNvPr id="29" name="テキスト ボックス 28">
            <a:extLst>
              <a:ext uri="{FF2B5EF4-FFF2-40B4-BE49-F238E27FC236}">
                <a16:creationId xmlns:a16="http://schemas.microsoft.com/office/drawing/2014/main" id="{CFB9335D-5475-BEF1-53E8-47AED1420734}"/>
              </a:ext>
            </a:extLst>
          </p:cNvPr>
          <p:cNvSpPr txBox="1"/>
          <p:nvPr/>
        </p:nvSpPr>
        <p:spPr>
          <a:xfrm>
            <a:off x="306901" y="5278237"/>
            <a:ext cx="2975747" cy="850617"/>
          </a:xfrm>
          <a:prstGeom prst="rect">
            <a:avLst/>
          </a:prstGeom>
          <a:noFill/>
        </p:spPr>
        <p:txBody>
          <a:bodyPr wrap="square" rtlCol="0">
            <a:spAutoFit/>
          </a:bodyPr>
          <a:lstStyle/>
          <a:p>
            <a:pPr marL="171450" indent="-171450" defTabSz="762717">
              <a:lnSpc>
                <a:spcPts val="1668"/>
              </a:lnSpc>
              <a:spcAft>
                <a:spcPts val="511"/>
              </a:spcAft>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人が自然と集まる活き活きとしたまち</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762717">
              <a:lnSpc>
                <a:spcPts val="1668"/>
              </a:lnSpc>
              <a:spcAft>
                <a:spcPts val="511"/>
              </a:spcAft>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新規創業が絶えない商店街</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762717">
              <a:lnSpc>
                <a:spcPts val="1668"/>
              </a:lnSpc>
              <a:spcAft>
                <a:spcPts val="511"/>
              </a:spcAft>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新しいことに継続的に取組む商店街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descr="ダイアグラム&#10;&#10;自動的に生成された説明">
            <a:extLst>
              <a:ext uri="{FF2B5EF4-FFF2-40B4-BE49-F238E27FC236}">
                <a16:creationId xmlns:a16="http://schemas.microsoft.com/office/drawing/2014/main" id="{0B39C020-E7B0-B7E2-D5FA-64E8CFD96CA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3460418" y="4642185"/>
            <a:ext cx="2996240" cy="1906254"/>
          </a:xfrm>
          <a:prstGeom prst="rect">
            <a:avLst/>
          </a:prstGeom>
          <a:ln>
            <a:solidFill>
              <a:schemeClr val="bg1"/>
            </a:solidFill>
          </a:ln>
        </p:spPr>
      </p:pic>
      <p:sp>
        <p:nvSpPr>
          <p:cNvPr id="31" name="タイトル 2">
            <a:extLst>
              <a:ext uri="{FF2B5EF4-FFF2-40B4-BE49-F238E27FC236}">
                <a16:creationId xmlns:a16="http://schemas.microsoft.com/office/drawing/2014/main" id="{EE9343C0-E18C-1C80-8E55-0D56C9F7892A}"/>
              </a:ext>
            </a:extLst>
          </p:cNvPr>
          <p:cNvSpPr txBox="1">
            <a:spLocks/>
          </p:cNvSpPr>
          <p:nvPr/>
        </p:nvSpPr>
        <p:spPr>
          <a:xfrm>
            <a:off x="3496976" y="4371763"/>
            <a:ext cx="2880320" cy="269896"/>
          </a:xfrm>
          <a:prstGeom prst="rect">
            <a:avLst/>
          </a:prstGeom>
          <a:noFill/>
        </p:spPr>
        <p:txBody>
          <a:bodyPr vert="horz" wrap="square" lIns="36000" tIns="42203" rIns="36000" bIns="42203"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defTabSz="844073">
              <a:defRPr/>
            </a:pPr>
            <a:r>
              <a:rPr lang="ja-JP" altLang="en-US" sz="1200" u="sng" dirty="0">
                <a:solidFill>
                  <a:srgbClr val="C00000"/>
                </a:solidFill>
              </a:rPr>
              <a:t>多様な関係者を巻き込んだ連携体制を構築</a:t>
            </a:r>
            <a:endParaRPr lang="en-US" altLang="ja-JP" sz="1200" u="sng" dirty="0">
              <a:solidFill>
                <a:srgbClr val="C00000"/>
              </a:solidFill>
            </a:endParaRPr>
          </a:p>
        </p:txBody>
      </p:sp>
      <p:sp>
        <p:nvSpPr>
          <p:cNvPr id="32" name="テキスト ボックス 31">
            <a:extLst>
              <a:ext uri="{FF2B5EF4-FFF2-40B4-BE49-F238E27FC236}">
                <a16:creationId xmlns:a16="http://schemas.microsoft.com/office/drawing/2014/main" id="{67BD5FFC-B5DB-4CA4-6E00-BF29C89F5876}"/>
              </a:ext>
            </a:extLst>
          </p:cNvPr>
          <p:cNvSpPr txBox="1"/>
          <p:nvPr/>
        </p:nvSpPr>
        <p:spPr>
          <a:xfrm>
            <a:off x="3475534" y="2623322"/>
            <a:ext cx="2929023" cy="307777"/>
          </a:xfrm>
          <a:prstGeom prst="rect">
            <a:avLst/>
          </a:prstGeom>
          <a:solidFill>
            <a:schemeClr val="bg1"/>
          </a:solidFill>
        </p:spPr>
        <p:txBody>
          <a:bodyPr wrap="square" rtlCol="0" anchor="ctr">
            <a:spAutoFit/>
          </a:bodyPr>
          <a:lstStyle/>
          <a:p>
            <a:pPr algn="ctr"/>
            <a:r>
              <a:rPr kumimoji="1" lang="ja-JP" altLang="en-US" sz="1400" b="1">
                <a:latin typeface="Meiryo UI" panose="020B0604030504040204" pitchFamily="50" charset="-128"/>
                <a:ea typeface="Meiryo UI" panose="020B0604030504040204" pitchFamily="50" charset="-128"/>
                <a:cs typeface="Meiryo UI" panose="020B0604030504040204" pitchFamily="50" charset="-128"/>
              </a:rPr>
              <a:t>事業化に向けた準備</a:t>
            </a:r>
            <a:endParaRPr kumimoji="1" lang="en-US" altLang="ja-JP" sz="1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E0423C8E-082C-F397-691E-06D708C5D8BA}"/>
              </a:ext>
            </a:extLst>
          </p:cNvPr>
          <p:cNvSpPr txBox="1"/>
          <p:nvPr/>
        </p:nvSpPr>
        <p:spPr>
          <a:xfrm>
            <a:off x="3387331" y="3028113"/>
            <a:ext cx="3105573" cy="1023357"/>
          </a:xfrm>
          <a:prstGeom prst="rect">
            <a:avLst/>
          </a:prstGeom>
          <a:noFill/>
        </p:spPr>
        <p:txBody>
          <a:bodyPr wrap="square" rtlCol="0">
            <a:spAutoFit/>
          </a:bodyPr>
          <a:lstStyle/>
          <a:p>
            <a:pPr marL="171450" indent="-171450" defTabSz="762717">
              <a:spcAft>
                <a:spcPts val="511"/>
              </a:spcAft>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若い世代が参画するプロジェクト体制の構築</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762717">
              <a:spcAft>
                <a:spcPts val="511"/>
              </a:spcAft>
              <a:buFont typeface="Wingdings" panose="05000000000000000000" pitchFamily="2" charset="2"/>
              <a:buChar char="ü"/>
              <a:defRPr/>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等情報発信の運用整備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762717">
              <a:spcAft>
                <a:spcPts val="511"/>
              </a:spcAft>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空き店舗・空き店舗予備軍の調査</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762717">
              <a:spcAft>
                <a:spcPts val="511"/>
              </a:spcAft>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収益事業の検討・見直し</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A5CFA3CD-47F5-F867-638B-96514622E3B0}"/>
              </a:ext>
            </a:extLst>
          </p:cNvPr>
          <p:cNvSpPr txBox="1"/>
          <p:nvPr/>
        </p:nvSpPr>
        <p:spPr>
          <a:xfrm>
            <a:off x="6704497" y="2633933"/>
            <a:ext cx="2929023" cy="307777"/>
          </a:xfrm>
          <a:prstGeom prst="rect">
            <a:avLst/>
          </a:prstGeom>
          <a:solidFill>
            <a:schemeClr val="bg1"/>
          </a:solidFill>
        </p:spPr>
        <p:txBody>
          <a:bodyPr wrap="square" rtlCol="0" anchor="ctr">
            <a:spAutoFit/>
          </a:bodyPr>
          <a:lstStyle/>
          <a:p>
            <a:pPr algn="ctr"/>
            <a:r>
              <a:rPr kumimoji="1" lang="ja-JP" altLang="en-US" sz="1400" b="1">
                <a:latin typeface="Meiryo UI" panose="020B0604030504040204" pitchFamily="50" charset="-128"/>
                <a:ea typeface="Meiryo UI" panose="020B0604030504040204" pitchFamily="50" charset="-128"/>
                <a:cs typeface="Meiryo UI" panose="020B0604030504040204" pitchFamily="50" charset="-128"/>
              </a:rPr>
              <a:t>実施体制・スケジュールの決定</a:t>
            </a:r>
            <a:endParaRPr kumimoji="1" lang="en-US" altLang="ja-JP" sz="1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B0F3F064-97CF-C05E-3EB7-617B7965C351}"/>
              </a:ext>
            </a:extLst>
          </p:cNvPr>
          <p:cNvSpPr txBox="1"/>
          <p:nvPr/>
        </p:nvSpPr>
        <p:spPr>
          <a:xfrm>
            <a:off x="6711324" y="3038388"/>
            <a:ext cx="2922196" cy="1208023"/>
          </a:xfrm>
          <a:prstGeom prst="rect">
            <a:avLst/>
          </a:prstGeom>
          <a:noFill/>
        </p:spPr>
        <p:txBody>
          <a:bodyPr wrap="square" rtlCol="0">
            <a:spAutoFit/>
          </a:bodyPr>
          <a:lstStyle/>
          <a:p>
            <a:pPr marL="93663" indent="-93663" defTabSz="762717">
              <a:spcAft>
                <a:spcPts val="511"/>
              </a:spcAft>
              <a:buFont typeface="Arial" panose="020B0604020202020204" pitchFamily="34" charset="0"/>
              <a:buChar cha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中心組織：●●商店街振興組合</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3663" indent="-93663" defTabSz="762717">
              <a:spcAft>
                <a:spcPts val="511"/>
              </a:spcAft>
              <a:buFont typeface="Arial" panose="020B0604020202020204" pitchFamily="34" charset="0"/>
              <a:buChar cha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中心人物：▲▲、■■</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3663" indent="-93663" defTabSz="762717">
              <a:buFont typeface="Arial" panose="020B0604020202020204" pitchFamily="34" charset="0"/>
              <a:buChar cha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連携組織：商工会、金融機関、大学、</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762717">
              <a:spcAft>
                <a:spcPts val="511"/>
              </a:spcAft>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まちづくり会社、民間事業者</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3663" indent="-93663" defTabSz="762717">
              <a:spcAft>
                <a:spcPts val="511"/>
              </a:spcAft>
              <a:buFont typeface="Arial" panose="020B0604020202020204" pitchFamily="34" charset="0"/>
              <a:buChar cha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サポーター：市役所、観光協会</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85469DA0-AA53-F852-876E-9412C6DB4E7B}"/>
              </a:ext>
            </a:extLst>
          </p:cNvPr>
          <p:cNvSpPr txBox="1"/>
          <p:nvPr/>
        </p:nvSpPr>
        <p:spPr>
          <a:xfrm>
            <a:off x="6657932" y="5837971"/>
            <a:ext cx="3019078" cy="529376"/>
          </a:xfrm>
          <a:prstGeom prst="rect">
            <a:avLst/>
          </a:prstGeom>
          <a:noFill/>
        </p:spPr>
        <p:txBody>
          <a:bodyPr wrap="square" rtlCol="0">
            <a:spAutoFit/>
          </a:bodyPr>
          <a:lstStyle/>
          <a:p>
            <a:pPr algn="ctr" defTabSz="844073">
              <a:lnSpc>
                <a:spcPts val="1800"/>
              </a:lnSpc>
              <a:defRPr/>
            </a:pPr>
            <a:r>
              <a:rPr lang="ja-JP" altLang="en-US" sz="13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地域の魅力・価値向上</a:t>
            </a:r>
            <a:endParaRPr lang="en-US" altLang="ja-JP" sz="13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73">
              <a:lnSpc>
                <a:spcPts val="1800"/>
              </a:lnSpc>
              <a:defRPr/>
            </a:pPr>
            <a:r>
              <a:rPr lang="ja-JP" altLang="en-US" sz="13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ヒト・モノ・カネの集まる持続可能な地域へ</a:t>
            </a:r>
            <a:endParaRPr lang="en-US" altLang="ja-JP" sz="13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a:extLst>
              <a:ext uri="{FF2B5EF4-FFF2-40B4-BE49-F238E27FC236}">
                <a16:creationId xmlns:a16="http://schemas.microsoft.com/office/drawing/2014/main" id="{3830F587-EC57-9D4C-61CD-A637D0A4210B}"/>
              </a:ext>
            </a:extLst>
          </p:cNvPr>
          <p:cNvSpPr txBox="1"/>
          <p:nvPr/>
        </p:nvSpPr>
        <p:spPr>
          <a:xfrm>
            <a:off x="6822536" y="4388493"/>
            <a:ext cx="2789058" cy="774571"/>
          </a:xfrm>
          <a:prstGeom prst="rect">
            <a:avLst/>
          </a:prstGeom>
          <a:noFill/>
          <a:ln w="19050">
            <a:solidFill>
              <a:schemeClr val="tx1">
                <a:lumMod val="50000"/>
                <a:lumOff val="50000"/>
              </a:schemeClr>
            </a:solidFill>
            <a:prstDash val="sysDot"/>
          </a:ln>
        </p:spPr>
        <p:txBody>
          <a:bodyPr wrap="square" rtlCol="0">
            <a:spAutoFit/>
          </a:bodyPr>
          <a:lstStyle/>
          <a:p>
            <a:pPr algn="ctr" defTabSz="762717">
              <a:spcAft>
                <a:spcPts val="511"/>
              </a:spcAft>
              <a:defRPr/>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スケジュール（案）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762717">
              <a:spcAft>
                <a:spcPts val="511"/>
              </a:spcAf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①ファーストアクション（</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年以内）</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762717">
              <a:spcAft>
                <a:spcPts val="511"/>
              </a:spcAf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②中期（</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年後のあるべき姿）</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二等辺三角形 38">
            <a:extLst>
              <a:ext uri="{FF2B5EF4-FFF2-40B4-BE49-F238E27FC236}">
                <a16:creationId xmlns:a16="http://schemas.microsoft.com/office/drawing/2014/main" id="{2766B7C5-9B61-388B-3F3B-7FE1C5FBCB65}"/>
              </a:ext>
            </a:extLst>
          </p:cNvPr>
          <p:cNvSpPr/>
          <p:nvPr/>
        </p:nvSpPr>
        <p:spPr bwMode="auto">
          <a:xfrm rot="10800000">
            <a:off x="4646856" y="4123630"/>
            <a:ext cx="580559" cy="215589"/>
          </a:xfrm>
          <a:prstGeom prst="triangle">
            <a:avLst/>
          </a:prstGeom>
          <a:solidFill>
            <a:schemeClr val="tx1"/>
          </a:solidFill>
          <a:ln w="9525">
            <a:noFill/>
            <a:miter lim="800000"/>
            <a:headEnd/>
            <a:tailEnd/>
          </a:ln>
          <a:effectLst/>
        </p:spPr>
        <p:txBody>
          <a:bodyPr wrap="none" rtlCol="0" anchor="ctr"/>
          <a:lstStyle/>
          <a:p>
            <a:pPr algn="l"/>
            <a:endParaRPr kumimoji="0" lang="ja-JP" altLang="en-US" sz="1800"/>
          </a:p>
        </p:txBody>
      </p:sp>
      <p:sp>
        <p:nvSpPr>
          <p:cNvPr id="40" name="テキスト プレースホルダー 7">
            <a:extLst>
              <a:ext uri="{FF2B5EF4-FFF2-40B4-BE49-F238E27FC236}">
                <a16:creationId xmlns:a16="http://schemas.microsoft.com/office/drawing/2014/main" id="{9A2FF954-496F-30D9-B07B-8ABE79F218AF}"/>
              </a:ext>
            </a:extLst>
          </p:cNvPr>
          <p:cNvSpPr txBox="1">
            <a:spLocks/>
          </p:cNvSpPr>
          <p:nvPr/>
        </p:nvSpPr>
        <p:spPr>
          <a:xfrm>
            <a:off x="200674" y="2046503"/>
            <a:ext cx="3096143" cy="394139"/>
          </a:xfrm>
          <a:prstGeom prst="rect">
            <a:avLst/>
          </a:prstGeom>
          <a:solidFill>
            <a:schemeClr val="accent6">
              <a:lumMod val="60000"/>
              <a:lumOff val="40000"/>
            </a:schemeClr>
          </a:solidFill>
          <a:ln>
            <a:noFill/>
          </a:ln>
        </p:spPr>
        <p:txBody>
          <a:bodyPr vert="horz" wrap="square" lIns="216000" tIns="108000" rIns="216000" bIns="108000" rtlCol="0" anchor="ctr"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400" b="1" dirty="0"/>
              <a:t>①</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課題特定とビジョン設定</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プレースホルダー 7">
            <a:extLst>
              <a:ext uri="{FF2B5EF4-FFF2-40B4-BE49-F238E27FC236}">
                <a16:creationId xmlns:a16="http://schemas.microsoft.com/office/drawing/2014/main" id="{2A9C8182-9E5E-507D-138B-F97F6CBDDFA2}"/>
              </a:ext>
            </a:extLst>
          </p:cNvPr>
          <p:cNvSpPr txBox="1">
            <a:spLocks/>
          </p:cNvSpPr>
          <p:nvPr/>
        </p:nvSpPr>
        <p:spPr>
          <a:xfrm>
            <a:off x="3396375" y="2030105"/>
            <a:ext cx="3096143" cy="394139"/>
          </a:xfrm>
          <a:prstGeom prst="rect">
            <a:avLst/>
          </a:prstGeom>
          <a:solidFill>
            <a:schemeClr val="accent6">
              <a:lumMod val="60000"/>
              <a:lumOff val="40000"/>
            </a:schemeClr>
          </a:solidFill>
          <a:ln>
            <a:noFill/>
          </a:ln>
        </p:spPr>
        <p:txBody>
          <a:bodyPr vert="horz" wrap="square" lIns="216000" tIns="108000" rIns="216000" bIns="108000" rtlCol="0" anchor="ctr"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400" b="1" dirty="0"/>
              <a:t>②</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具体的な取組の検討</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プレースホルダー 7">
            <a:extLst>
              <a:ext uri="{FF2B5EF4-FFF2-40B4-BE49-F238E27FC236}">
                <a16:creationId xmlns:a16="http://schemas.microsoft.com/office/drawing/2014/main" id="{CB16ECB2-9C04-843C-E887-33FC0485939F}"/>
              </a:ext>
            </a:extLst>
          </p:cNvPr>
          <p:cNvSpPr txBox="1">
            <a:spLocks/>
          </p:cNvSpPr>
          <p:nvPr/>
        </p:nvSpPr>
        <p:spPr>
          <a:xfrm>
            <a:off x="6609184" y="2040994"/>
            <a:ext cx="3096143" cy="394139"/>
          </a:xfrm>
          <a:prstGeom prst="rect">
            <a:avLst/>
          </a:prstGeom>
          <a:solidFill>
            <a:schemeClr val="accent6">
              <a:lumMod val="60000"/>
              <a:lumOff val="40000"/>
            </a:schemeClr>
          </a:solidFill>
          <a:ln>
            <a:noFill/>
          </a:ln>
        </p:spPr>
        <p:txBody>
          <a:bodyPr vert="horz" wrap="square" lIns="216000" tIns="108000" rIns="216000" bIns="108000" rtlCol="0" anchor="ctr"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400" b="1" dirty="0"/>
              <a:t>③</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アクションプラン作成</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2782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00BABB4F-72C1-56C9-E71F-6F2FC9C9C3EB}"/>
              </a:ext>
            </a:extLst>
          </p:cNvPr>
          <p:cNvSpPr/>
          <p:nvPr/>
        </p:nvSpPr>
        <p:spPr bwMode="auto">
          <a:xfrm>
            <a:off x="236253" y="1348404"/>
            <a:ext cx="9433494" cy="5392963"/>
          </a:xfrm>
          <a:prstGeom prst="rect">
            <a:avLst/>
          </a:prstGeom>
          <a:solidFill>
            <a:schemeClr val="accent6">
              <a:lumMod val="40000"/>
              <a:lumOff val="60000"/>
              <a:alpha val="49804"/>
            </a:schemeClr>
          </a:solidFill>
          <a:ln w="9525">
            <a:noFill/>
            <a:miter lim="800000"/>
            <a:headEnd/>
            <a:tailEnd/>
          </a:ln>
          <a:effectLst/>
        </p:spPr>
        <p:txBody>
          <a:bodyPr wrap="none" rtlCol="0" anchor="ctr"/>
          <a:lstStyle/>
          <a:p>
            <a:pPr algn="l"/>
            <a:endParaRPr kumimoji="0" lang="ja-JP" altLang="en-US" sz="1800"/>
          </a:p>
        </p:txBody>
      </p:sp>
      <p:sp>
        <p:nvSpPr>
          <p:cNvPr id="2" name="スライド番号プレースホルダー 1">
            <a:extLst>
              <a:ext uri="{FF2B5EF4-FFF2-40B4-BE49-F238E27FC236}">
                <a16:creationId xmlns:a16="http://schemas.microsoft.com/office/drawing/2014/main" id="{E6C97EDF-80DE-B98F-D255-9E62BAF7AE47}"/>
              </a:ext>
            </a:extLst>
          </p:cNvPr>
          <p:cNvSpPr>
            <a:spLocks noGrp="1"/>
          </p:cNvSpPr>
          <p:nvPr>
            <p:ph type="sldNum" sz="quarter" idx="12"/>
          </p:nvPr>
        </p:nvSpPr>
        <p:spPr/>
        <p:txBody>
          <a:bodyPr/>
          <a:lstStyle/>
          <a:p>
            <a:fld id="{D9550142-B990-490A-A107-ED7302A7FD52}" type="slidenum">
              <a:rPr kumimoji="1" lang="ja-JP" altLang="en-US" smtClean="0"/>
              <a:t>2</a:t>
            </a:fld>
            <a:endParaRPr kumimoji="1" lang="ja-JP" altLang="en-US"/>
          </a:p>
        </p:txBody>
      </p:sp>
      <p:sp>
        <p:nvSpPr>
          <p:cNvPr id="3" name="タイトル 2">
            <a:extLst>
              <a:ext uri="{FF2B5EF4-FFF2-40B4-BE49-F238E27FC236}">
                <a16:creationId xmlns:a16="http://schemas.microsoft.com/office/drawing/2014/main" id="{2C518CCE-8F70-F049-FA1A-86143DE88E38}"/>
              </a:ext>
            </a:extLst>
          </p:cNvPr>
          <p:cNvSpPr>
            <a:spLocks noGrp="1"/>
          </p:cNvSpPr>
          <p:nvPr>
            <p:ph type="title"/>
          </p:nvPr>
        </p:nvSpPr>
        <p:spPr>
          <a:xfrm>
            <a:off x="200026" y="32425"/>
            <a:ext cx="9505503" cy="461665"/>
          </a:xfrm>
        </p:spPr>
        <p:txBody>
          <a:bodyPr/>
          <a:lstStyle/>
          <a:p>
            <a:r>
              <a:rPr kumimoji="1" lang="ja-JP" altLang="en-US" dirty="0"/>
              <a:t>ワークショップの開催のイメージ</a:t>
            </a:r>
          </a:p>
        </p:txBody>
      </p:sp>
      <p:pic>
        <p:nvPicPr>
          <p:cNvPr id="14" name="図 13">
            <a:extLst>
              <a:ext uri="{FF2B5EF4-FFF2-40B4-BE49-F238E27FC236}">
                <a16:creationId xmlns:a16="http://schemas.microsoft.com/office/drawing/2014/main" id="{66649E2A-E044-17F4-E81D-289544D9CF3E}"/>
              </a:ext>
            </a:extLst>
          </p:cNvPr>
          <p:cNvPicPr>
            <a:picLocks noChangeAspect="1"/>
          </p:cNvPicPr>
          <p:nvPr/>
        </p:nvPicPr>
        <p:blipFill>
          <a:blip r:embed="rId2"/>
          <a:stretch>
            <a:fillRect/>
          </a:stretch>
        </p:blipFill>
        <p:spPr>
          <a:xfrm>
            <a:off x="416496" y="1626506"/>
            <a:ext cx="2232248" cy="2952328"/>
          </a:xfrm>
          <a:prstGeom prst="rect">
            <a:avLst/>
          </a:prstGeom>
        </p:spPr>
      </p:pic>
      <p:pic>
        <p:nvPicPr>
          <p:cNvPr id="16" name="図 15">
            <a:extLst>
              <a:ext uri="{FF2B5EF4-FFF2-40B4-BE49-F238E27FC236}">
                <a16:creationId xmlns:a16="http://schemas.microsoft.com/office/drawing/2014/main" id="{A7D0787C-69FA-EC09-02F3-366017922D0A}"/>
              </a:ext>
            </a:extLst>
          </p:cNvPr>
          <p:cNvPicPr>
            <a:picLocks noChangeAspect="1"/>
          </p:cNvPicPr>
          <p:nvPr/>
        </p:nvPicPr>
        <p:blipFill>
          <a:blip r:embed="rId3"/>
          <a:stretch>
            <a:fillRect/>
          </a:stretch>
        </p:blipFill>
        <p:spPr>
          <a:xfrm>
            <a:off x="2827821" y="4149080"/>
            <a:ext cx="4089621" cy="2376264"/>
          </a:xfrm>
          <a:prstGeom prst="rect">
            <a:avLst/>
          </a:prstGeom>
        </p:spPr>
      </p:pic>
      <p:pic>
        <p:nvPicPr>
          <p:cNvPr id="18" name="図 17">
            <a:extLst>
              <a:ext uri="{FF2B5EF4-FFF2-40B4-BE49-F238E27FC236}">
                <a16:creationId xmlns:a16="http://schemas.microsoft.com/office/drawing/2014/main" id="{C24B03C6-53A4-3459-EC9F-32D2EF2097BE}"/>
              </a:ext>
            </a:extLst>
          </p:cNvPr>
          <p:cNvPicPr>
            <a:picLocks noChangeAspect="1"/>
          </p:cNvPicPr>
          <p:nvPr/>
        </p:nvPicPr>
        <p:blipFill>
          <a:blip r:embed="rId4"/>
          <a:stretch>
            <a:fillRect/>
          </a:stretch>
        </p:blipFill>
        <p:spPr>
          <a:xfrm>
            <a:off x="416496" y="4876232"/>
            <a:ext cx="2291196" cy="1636568"/>
          </a:xfrm>
          <a:prstGeom prst="rect">
            <a:avLst/>
          </a:prstGeom>
        </p:spPr>
      </p:pic>
      <p:pic>
        <p:nvPicPr>
          <p:cNvPr id="20" name="図 19">
            <a:extLst>
              <a:ext uri="{FF2B5EF4-FFF2-40B4-BE49-F238E27FC236}">
                <a16:creationId xmlns:a16="http://schemas.microsoft.com/office/drawing/2014/main" id="{08F3E53D-BA31-0F80-6A85-AAA65D9B6DA2}"/>
              </a:ext>
            </a:extLst>
          </p:cNvPr>
          <p:cNvPicPr>
            <a:picLocks noChangeAspect="1"/>
          </p:cNvPicPr>
          <p:nvPr/>
        </p:nvPicPr>
        <p:blipFill>
          <a:blip r:embed="rId5"/>
          <a:stretch>
            <a:fillRect/>
          </a:stretch>
        </p:blipFill>
        <p:spPr>
          <a:xfrm>
            <a:off x="2866528" y="1636553"/>
            <a:ext cx="2801988" cy="2317693"/>
          </a:xfrm>
          <a:prstGeom prst="rect">
            <a:avLst/>
          </a:prstGeom>
        </p:spPr>
      </p:pic>
      <p:pic>
        <p:nvPicPr>
          <p:cNvPr id="29" name="図 28">
            <a:extLst>
              <a:ext uri="{FF2B5EF4-FFF2-40B4-BE49-F238E27FC236}">
                <a16:creationId xmlns:a16="http://schemas.microsoft.com/office/drawing/2014/main" id="{FFD757CD-A422-86DF-184C-EA15B03B2095}"/>
              </a:ext>
            </a:extLst>
          </p:cNvPr>
          <p:cNvPicPr>
            <a:picLocks noChangeAspect="1"/>
          </p:cNvPicPr>
          <p:nvPr/>
        </p:nvPicPr>
        <p:blipFill>
          <a:blip r:embed="rId6"/>
          <a:stretch>
            <a:fillRect/>
          </a:stretch>
        </p:blipFill>
        <p:spPr>
          <a:xfrm>
            <a:off x="5795905" y="1648251"/>
            <a:ext cx="3746452" cy="2305995"/>
          </a:xfrm>
          <a:prstGeom prst="rect">
            <a:avLst/>
          </a:prstGeom>
        </p:spPr>
      </p:pic>
      <p:pic>
        <p:nvPicPr>
          <p:cNvPr id="37" name="図 36">
            <a:extLst>
              <a:ext uri="{FF2B5EF4-FFF2-40B4-BE49-F238E27FC236}">
                <a16:creationId xmlns:a16="http://schemas.microsoft.com/office/drawing/2014/main" id="{E701D973-4270-AE6E-57FE-03A3F32630D0}"/>
              </a:ext>
            </a:extLst>
          </p:cNvPr>
          <p:cNvPicPr>
            <a:picLocks noChangeAspect="1"/>
          </p:cNvPicPr>
          <p:nvPr/>
        </p:nvPicPr>
        <p:blipFill>
          <a:blip r:embed="rId7"/>
          <a:stretch>
            <a:fillRect/>
          </a:stretch>
        </p:blipFill>
        <p:spPr>
          <a:xfrm>
            <a:off x="7065892" y="4125393"/>
            <a:ext cx="2436341" cy="2396510"/>
          </a:xfrm>
          <a:prstGeom prst="rect">
            <a:avLst/>
          </a:prstGeom>
        </p:spPr>
      </p:pic>
      <p:sp>
        <p:nvSpPr>
          <p:cNvPr id="38" name="テキスト プレースホルダー 19">
            <a:extLst>
              <a:ext uri="{FF2B5EF4-FFF2-40B4-BE49-F238E27FC236}">
                <a16:creationId xmlns:a16="http://schemas.microsoft.com/office/drawing/2014/main" id="{6FD1B402-B852-F04B-4BDB-1D20015CB981}"/>
              </a:ext>
            </a:extLst>
          </p:cNvPr>
          <p:cNvSpPr txBox="1">
            <a:spLocks/>
          </p:cNvSpPr>
          <p:nvPr/>
        </p:nvSpPr>
        <p:spPr>
          <a:xfrm>
            <a:off x="199579" y="523372"/>
            <a:ext cx="9505950" cy="710552"/>
          </a:xfrm>
          <a:prstGeom prst="rect">
            <a:avLst/>
          </a:prstGeom>
          <a:solidFill>
            <a:srgbClr val="99D6EC"/>
          </a:solidFill>
          <a:ln>
            <a:noFill/>
          </a:ln>
        </p:spPr>
        <p:txBody>
          <a:bodyPr vert="horz" wrap="square" lIns="216000" tIns="108000" rIns="216000" bIns="108000"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dirty="0"/>
              <a:t>令和３・４年度は、老若男女問わず、自分たちのまちや商店街を、より良くしたいという思いを持つ関係者が集まり、議論を重ねました。</a:t>
            </a:r>
          </a:p>
        </p:txBody>
      </p:sp>
      <p:sp>
        <p:nvSpPr>
          <p:cNvPr id="39" name="テキスト ボックス 38">
            <a:extLst>
              <a:ext uri="{FF2B5EF4-FFF2-40B4-BE49-F238E27FC236}">
                <a16:creationId xmlns:a16="http://schemas.microsoft.com/office/drawing/2014/main" id="{4CA34A9E-4068-E95D-0A49-F362424AB07E}"/>
              </a:ext>
            </a:extLst>
          </p:cNvPr>
          <p:cNvSpPr txBox="1"/>
          <p:nvPr/>
        </p:nvSpPr>
        <p:spPr>
          <a:xfrm>
            <a:off x="236253" y="1348405"/>
            <a:ext cx="396044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写真はワークショップのイメージです。</a:t>
            </a:r>
          </a:p>
        </p:txBody>
      </p:sp>
    </p:spTree>
    <p:extLst>
      <p:ext uri="{BB962C8B-B14F-4D97-AF65-F5344CB8AC3E}">
        <p14:creationId xmlns:p14="http://schemas.microsoft.com/office/powerpoint/2010/main" val="295439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E487C41-D4F9-AE60-84CB-FEE1F8E2D5A0}"/>
              </a:ext>
            </a:extLst>
          </p:cNvPr>
          <p:cNvSpPr>
            <a:spLocks noGrp="1"/>
          </p:cNvSpPr>
          <p:nvPr>
            <p:ph type="sldNum" sz="quarter" idx="12"/>
          </p:nvPr>
        </p:nvSpPr>
        <p:spPr/>
        <p:txBody>
          <a:bodyPr/>
          <a:lstStyle/>
          <a:p>
            <a:fld id="{D9550142-B990-490A-A107-ED7302A7FD52}" type="slidenum">
              <a:rPr kumimoji="1" lang="ja-JP" altLang="en-US" smtClean="0"/>
              <a:t>3</a:t>
            </a:fld>
            <a:endParaRPr kumimoji="1" lang="ja-JP" altLang="en-US" dirty="0"/>
          </a:p>
        </p:txBody>
      </p:sp>
      <p:sp>
        <p:nvSpPr>
          <p:cNvPr id="3" name="タイトル 2">
            <a:extLst>
              <a:ext uri="{FF2B5EF4-FFF2-40B4-BE49-F238E27FC236}">
                <a16:creationId xmlns:a16="http://schemas.microsoft.com/office/drawing/2014/main" id="{6E017526-555E-258F-9376-58073F6A2893}"/>
              </a:ext>
            </a:extLst>
          </p:cNvPr>
          <p:cNvSpPr>
            <a:spLocks noGrp="1"/>
          </p:cNvSpPr>
          <p:nvPr>
            <p:ph type="title"/>
          </p:nvPr>
        </p:nvSpPr>
        <p:spPr>
          <a:xfrm>
            <a:off x="200248" y="44624"/>
            <a:ext cx="9505503" cy="461665"/>
          </a:xfrm>
        </p:spPr>
        <p:txBody>
          <a:bodyPr/>
          <a:lstStyle/>
          <a:p>
            <a:r>
              <a:rPr kumimoji="1" lang="ja-JP" altLang="en-US" dirty="0"/>
              <a:t>参加者の声</a:t>
            </a:r>
          </a:p>
        </p:txBody>
      </p:sp>
      <p:sp>
        <p:nvSpPr>
          <p:cNvPr id="8" name="テキスト プレースホルダー 7">
            <a:extLst>
              <a:ext uri="{FF2B5EF4-FFF2-40B4-BE49-F238E27FC236}">
                <a16:creationId xmlns:a16="http://schemas.microsoft.com/office/drawing/2014/main" id="{67004228-4151-15EE-B74E-3B65E239A749}"/>
              </a:ext>
            </a:extLst>
          </p:cNvPr>
          <p:cNvSpPr>
            <a:spLocks noGrp="1"/>
          </p:cNvSpPr>
          <p:nvPr>
            <p:ph type="body" sz="quarter" idx="17"/>
          </p:nvPr>
        </p:nvSpPr>
        <p:spPr>
          <a:xfrm>
            <a:off x="200024" y="579113"/>
            <a:ext cx="9505950" cy="710552"/>
          </a:xfrm>
        </p:spPr>
        <p:txBody>
          <a:bodyPr/>
          <a:lstStyle/>
          <a:p>
            <a:r>
              <a:rPr kumimoji="1" lang="ja-JP" altLang="en-US" sz="1600" dirty="0"/>
              <a:t>令和４年度は約９割の参加者が満足・やや満足と回答</a:t>
            </a:r>
            <a:r>
              <a:rPr lang="ja-JP" altLang="en-US" sz="1600" dirty="0"/>
              <a:t>。</a:t>
            </a:r>
            <a:r>
              <a:rPr kumimoji="1" lang="ja-JP" altLang="en-US" sz="1600" dirty="0"/>
              <a:t>８割の参加者が、ワークショップ終了後も自ら地域で取り組みを進めることができる・できそうと回答</a:t>
            </a:r>
            <a:r>
              <a:rPr lang="ja-JP" altLang="en-US" sz="1600" dirty="0"/>
              <a:t>しました</a:t>
            </a:r>
            <a:r>
              <a:rPr kumimoji="1" lang="ja-JP" altLang="en-US" sz="1600" dirty="0"/>
              <a:t>。</a:t>
            </a:r>
          </a:p>
        </p:txBody>
      </p:sp>
      <p:sp>
        <p:nvSpPr>
          <p:cNvPr id="10" name="正方形/長方形 9">
            <a:extLst>
              <a:ext uri="{FF2B5EF4-FFF2-40B4-BE49-F238E27FC236}">
                <a16:creationId xmlns:a16="http://schemas.microsoft.com/office/drawing/2014/main" id="{A9C1C4D2-0287-5FAA-E099-2E9AEDD7CC3F}"/>
              </a:ext>
            </a:extLst>
          </p:cNvPr>
          <p:cNvSpPr/>
          <p:nvPr/>
        </p:nvSpPr>
        <p:spPr bwMode="auto">
          <a:xfrm>
            <a:off x="202891" y="2081428"/>
            <a:ext cx="3086138" cy="4317804"/>
          </a:xfrm>
          <a:prstGeom prst="rect">
            <a:avLst/>
          </a:prstGeom>
          <a:solidFill>
            <a:schemeClr val="accent6">
              <a:lumMod val="40000"/>
              <a:lumOff val="60000"/>
              <a:alpha val="49804"/>
            </a:schemeClr>
          </a:solidFill>
          <a:ln w="9525">
            <a:noFill/>
            <a:miter lim="800000"/>
            <a:headEnd/>
            <a:tailEnd/>
          </a:ln>
          <a:effectLst/>
        </p:spPr>
        <p:txBody>
          <a:bodyPr wrap="none" rtlCol="0" anchor="ctr"/>
          <a:lstStyle/>
          <a:p>
            <a:pPr algn="l"/>
            <a:endParaRPr kumimoji="0" lang="ja-JP" altLang="en-US" sz="1800"/>
          </a:p>
        </p:txBody>
      </p:sp>
      <p:sp>
        <p:nvSpPr>
          <p:cNvPr id="11" name="正方形/長方形 10">
            <a:extLst>
              <a:ext uri="{FF2B5EF4-FFF2-40B4-BE49-F238E27FC236}">
                <a16:creationId xmlns:a16="http://schemas.microsoft.com/office/drawing/2014/main" id="{E56D9259-3375-F6D8-579C-BF9D49C0F354}"/>
              </a:ext>
            </a:extLst>
          </p:cNvPr>
          <p:cNvSpPr/>
          <p:nvPr/>
        </p:nvSpPr>
        <p:spPr bwMode="auto">
          <a:xfrm>
            <a:off x="6614589" y="2081428"/>
            <a:ext cx="3105765" cy="3187095"/>
          </a:xfrm>
          <a:prstGeom prst="rect">
            <a:avLst/>
          </a:prstGeom>
          <a:solidFill>
            <a:schemeClr val="accent6">
              <a:lumMod val="40000"/>
              <a:lumOff val="60000"/>
              <a:alpha val="50196"/>
            </a:schemeClr>
          </a:solidFill>
          <a:ln w="9525">
            <a:noFill/>
            <a:miter lim="800000"/>
            <a:headEnd/>
            <a:tailEnd/>
          </a:ln>
          <a:effectLst/>
        </p:spPr>
        <p:txBody>
          <a:bodyPr wrap="none" rtlCol="0" anchor="ctr"/>
          <a:lstStyle/>
          <a:p>
            <a:pPr algn="l"/>
            <a:endParaRPr kumimoji="0" lang="ja-JP" altLang="en-US" sz="1800"/>
          </a:p>
        </p:txBody>
      </p:sp>
      <p:sp>
        <p:nvSpPr>
          <p:cNvPr id="12" name="正方形/長方形 11">
            <a:extLst>
              <a:ext uri="{FF2B5EF4-FFF2-40B4-BE49-F238E27FC236}">
                <a16:creationId xmlns:a16="http://schemas.microsoft.com/office/drawing/2014/main" id="{7F16C768-7A42-5D6B-4706-54C71DCDDEB0}"/>
              </a:ext>
            </a:extLst>
          </p:cNvPr>
          <p:cNvSpPr/>
          <p:nvPr/>
        </p:nvSpPr>
        <p:spPr bwMode="auto">
          <a:xfrm>
            <a:off x="3396375" y="2108792"/>
            <a:ext cx="3086138" cy="4290440"/>
          </a:xfrm>
          <a:prstGeom prst="rect">
            <a:avLst/>
          </a:prstGeom>
          <a:solidFill>
            <a:schemeClr val="accent6">
              <a:lumMod val="40000"/>
              <a:lumOff val="60000"/>
              <a:alpha val="50196"/>
            </a:schemeClr>
          </a:solidFill>
          <a:ln w="9525">
            <a:noFill/>
            <a:miter lim="800000"/>
            <a:headEnd/>
            <a:tailEnd/>
          </a:ln>
          <a:effectLst/>
        </p:spPr>
        <p:txBody>
          <a:bodyPr wrap="none" rtlCol="0" anchor="ctr"/>
          <a:lstStyle/>
          <a:p>
            <a:pPr algn="l"/>
            <a:endParaRPr kumimoji="0" lang="ja-JP" altLang="en-US" sz="1800"/>
          </a:p>
        </p:txBody>
      </p:sp>
      <p:sp>
        <p:nvSpPr>
          <p:cNvPr id="14" name="テキスト ボックス 13">
            <a:extLst>
              <a:ext uri="{FF2B5EF4-FFF2-40B4-BE49-F238E27FC236}">
                <a16:creationId xmlns:a16="http://schemas.microsoft.com/office/drawing/2014/main" id="{8625A683-73DC-70E8-1C53-228C73731A35}"/>
              </a:ext>
            </a:extLst>
          </p:cNvPr>
          <p:cNvSpPr txBox="1"/>
          <p:nvPr/>
        </p:nvSpPr>
        <p:spPr>
          <a:xfrm>
            <a:off x="272480" y="2290750"/>
            <a:ext cx="2929023" cy="307777"/>
          </a:xfrm>
          <a:prstGeom prst="rect">
            <a:avLst/>
          </a:prstGeom>
          <a:solidFill>
            <a:schemeClr val="bg1"/>
          </a:solidFill>
        </p:spPr>
        <p:txBody>
          <a:bodyPr wrap="square" rtlCol="0" anchor="ctr">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専門家</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と課題を深掘り</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23C46BFF-6CC8-85DE-EC7D-60C3002E4AEF}"/>
              </a:ext>
            </a:extLst>
          </p:cNvPr>
          <p:cNvSpPr txBox="1"/>
          <p:nvPr/>
        </p:nvSpPr>
        <p:spPr>
          <a:xfrm>
            <a:off x="272480" y="4507278"/>
            <a:ext cx="2929023" cy="307777"/>
          </a:xfrm>
          <a:prstGeom prst="rect">
            <a:avLst/>
          </a:prstGeom>
          <a:solidFill>
            <a:schemeClr val="bg1"/>
          </a:solidFill>
        </p:spPr>
        <p:txBody>
          <a:bodyPr wrap="square" rtlCol="0" anchor="ctr">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目指したい姿（ビジョン）を設定</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052FBB46-8D3C-2CF6-5141-441FA770F2DD}"/>
              </a:ext>
            </a:extLst>
          </p:cNvPr>
          <p:cNvSpPr txBox="1"/>
          <p:nvPr/>
        </p:nvSpPr>
        <p:spPr>
          <a:xfrm>
            <a:off x="272480" y="2735301"/>
            <a:ext cx="2929023" cy="1664558"/>
          </a:xfrm>
          <a:prstGeom prst="rect">
            <a:avLst/>
          </a:prstGeom>
          <a:noFill/>
        </p:spPr>
        <p:txBody>
          <a:bodyPr wrap="square" rtlCol="0">
            <a:spAutoFit/>
          </a:bodyPr>
          <a:lstStyle/>
          <a:p>
            <a:pPr marL="285750" indent="-285750" defTabSz="762717">
              <a:spcAft>
                <a:spcPts val="511"/>
              </a:spcAft>
              <a:buFont typeface="Wingdings" panose="05000000000000000000" pitchFamily="2" charset="2"/>
              <a:buChar char="ü"/>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空き店舗の増加や後継者不足等の課題への対応策の検討が急務であると考えていたが、関係者間での共通認識はなかった。</a:t>
            </a:r>
            <a:r>
              <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WS</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を通じて関係者間で課題認識を共有することができた。</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defTabSz="762717">
              <a:spcAft>
                <a:spcPts val="511"/>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代・商店街関係者）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9DFA0B83-5FED-3461-39B4-22A5C50F7F80}"/>
              </a:ext>
            </a:extLst>
          </p:cNvPr>
          <p:cNvSpPr txBox="1"/>
          <p:nvPr/>
        </p:nvSpPr>
        <p:spPr>
          <a:xfrm>
            <a:off x="272480" y="4921498"/>
            <a:ext cx="2929023" cy="1246495"/>
          </a:xfrm>
          <a:prstGeom prst="rect">
            <a:avLst/>
          </a:prstGeom>
          <a:noFill/>
        </p:spPr>
        <p:txBody>
          <a:bodyPr wrap="square" rtlCol="0">
            <a:spAutoFit/>
          </a:bodyPr>
          <a:lstStyle/>
          <a:p>
            <a:pPr marL="285750" indent="-285750">
              <a:spcAft>
                <a:spcPts val="600"/>
              </a:spcAft>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「組織づくり」「魅力づくり」「情報発信」といったテーマ別に専門家から助言をいただき、</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商店街としてのビジョンを設定することができた。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代・商店街関係者）</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F4DE46F2-CA09-4E2B-E7FF-483009B7A1D2}"/>
              </a:ext>
            </a:extLst>
          </p:cNvPr>
          <p:cNvSpPr txBox="1"/>
          <p:nvPr/>
        </p:nvSpPr>
        <p:spPr>
          <a:xfrm>
            <a:off x="3475534" y="2290750"/>
            <a:ext cx="2929023" cy="307777"/>
          </a:xfrm>
          <a:prstGeom prst="rect">
            <a:avLst/>
          </a:prstGeom>
          <a:solidFill>
            <a:schemeClr val="bg1"/>
          </a:solidFill>
        </p:spPr>
        <p:txBody>
          <a:bodyPr wrap="square" rtlCol="0" anchor="ctr">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組織化・事業化に向けた準備</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847AE6E4-B60B-C524-D351-5FE671A78A21}"/>
              </a:ext>
            </a:extLst>
          </p:cNvPr>
          <p:cNvSpPr txBox="1"/>
          <p:nvPr/>
        </p:nvSpPr>
        <p:spPr>
          <a:xfrm>
            <a:off x="3470336" y="2695541"/>
            <a:ext cx="2934221" cy="1664558"/>
          </a:xfrm>
          <a:prstGeom prst="rect">
            <a:avLst/>
          </a:prstGeom>
          <a:noFill/>
        </p:spPr>
        <p:txBody>
          <a:bodyPr wrap="square" rtlCol="0">
            <a:spAutoFit/>
          </a:bodyPr>
          <a:lstStyle/>
          <a:p>
            <a:pPr marL="171450" indent="-171450" defTabSz="762717">
              <a:spcAft>
                <a:spcPts val="511"/>
              </a:spcAft>
              <a:buFont typeface="Wingdings" panose="05000000000000000000" pitchFamily="2" charset="2"/>
              <a:buChar char="ü"/>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商店街外部の意見を取り入れる必要性を学んだ。</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今まで関わりの少なかった地域内の事業者とも意見交換を行い、今まで商店街組織にはなかった新しい意見やアイデアが出てきた。</a:t>
            </a:r>
            <a:endPar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762717">
              <a:spcAft>
                <a:spcPts val="511"/>
              </a:spcAft>
              <a:defRPr/>
            </a:pPr>
            <a:r>
              <a:rPr lang="ja-JP" altLang="en-US" sz="1400" dirty="0">
                <a:solidFill>
                  <a:schemeClr val="tx1"/>
                </a:solidFill>
                <a:latin typeface="Meiryo UI"/>
                <a:ea typeface="Meiryo UI"/>
                <a:cs typeface="Meiryo UI" panose="020B0604030504040204" pitchFamily="50" charset="-128"/>
              </a:rPr>
              <a:t> （</a:t>
            </a:r>
            <a:r>
              <a:rPr lang="en-US" altLang="ja-JP" sz="1400" dirty="0">
                <a:solidFill>
                  <a:schemeClr val="tx1"/>
                </a:solidFill>
                <a:latin typeface="Meiryo UI"/>
                <a:ea typeface="Meiryo UI"/>
                <a:cs typeface="Meiryo UI" panose="020B0604030504040204" pitchFamily="50" charset="-128"/>
              </a:rPr>
              <a:t>50</a:t>
            </a:r>
            <a:r>
              <a:rPr lang="ja-JP" altLang="en-US" sz="1400" dirty="0">
                <a:solidFill>
                  <a:schemeClr val="tx1"/>
                </a:solidFill>
                <a:latin typeface="Meiryo UI"/>
                <a:ea typeface="Meiryo UI"/>
                <a:cs typeface="Meiryo UI" panose="020B0604030504040204" pitchFamily="50" charset="-128"/>
              </a:rPr>
              <a:t>代・商店街関係者）</a:t>
            </a:r>
          </a:p>
        </p:txBody>
      </p:sp>
      <p:sp>
        <p:nvSpPr>
          <p:cNvPr id="24" name="テキスト ボックス 23">
            <a:extLst>
              <a:ext uri="{FF2B5EF4-FFF2-40B4-BE49-F238E27FC236}">
                <a16:creationId xmlns:a16="http://schemas.microsoft.com/office/drawing/2014/main" id="{A8C8D45D-311E-FF86-D30A-B7F427A91AE6}"/>
              </a:ext>
            </a:extLst>
          </p:cNvPr>
          <p:cNvSpPr txBox="1"/>
          <p:nvPr/>
        </p:nvSpPr>
        <p:spPr>
          <a:xfrm>
            <a:off x="6704497" y="2301361"/>
            <a:ext cx="2929023" cy="307777"/>
          </a:xfrm>
          <a:prstGeom prst="rect">
            <a:avLst/>
          </a:prstGeom>
          <a:solidFill>
            <a:schemeClr val="bg1"/>
          </a:solidFill>
        </p:spPr>
        <p:txBody>
          <a:bodyPr wrap="square" rtlCol="0" anchor="ctr">
            <a:spAutoFit/>
          </a:bodyPr>
          <a:lstStyle/>
          <a:p>
            <a:pPr algn="ctr"/>
            <a:r>
              <a:rPr kumimoji="1" lang="ja-JP" altLang="en-US" sz="1400" b="1">
                <a:latin typeface="Meiryo UI" panose="020B0604030504040204" pitchFamily="50" charset="-128"/>
                <a:ea typeface="Meiryo UI" panose="020B0604030504040204" pitchFamily="50" charset="-128"/>
                <a:cs typeface="Meiryo UI" panose="020B0604030504040204" pitchFamily="50" charset="-128"/>
              </a:rPr>
              <a:t>実施体制・スケジュールの決定</a:t>
            </a:r>
            <a:endParaRPr kumimoji="1" lang="en-US" altLang="ja-JP" sz="1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12D58DBC-1373-BEE8-F168-2351817B11CB}"/>
              </a:ext>
            </a:extLst>
          </p:cNvPr>
          <p:cNvSpPr txBox="1"/>
          <p:nvPr/>
        </p:nvSpPr>
        <p:spPr>
          <a:xfrm>
            <a:off x="6711324" y="2623148"/>
            <a:ext cx="2907029" cy="1018227"/>
          </a:xfrm>
          <a:prstGeom prst="rect">
            <a:avLst/>
          </a:prstGeom>
          <a:noFill/>
        </p:spPr>
        <p:txBody>
          <a:bodyPr wrap="square" rtlCol="0">
            <a:spAutoFit/>
          </a:bodyPr>
          <a:lstStyle/>
          <a:p>
            <a:pPr marL="285750" indent="-285750" defTabSz="762717">
              <a:spcAft>
                <a:spcPts val="511"/>
              </a:spcAft>
              <a:buFont typeface="Wingdings" panose="05000000000000000000" pitchFamily="2" charset="2"/>
              <a:buChar char="ü"/>
              <a:defRPr/>
            </a:pPr>
            <a:r>
              <a:rPr lang="ja-JP" altLang="en-US" sz="1400" b="1" u="sng" dirty="0">
                <a:solidFill>
                  <a:schemeClr val="tx1"/>
                </a:solidFill>
                <a:latin typeface="Meiryo UI"/>
                <a:ea typeface="Meiryo UI"/>
                <a:cs typeface="Meiryo UI" panose="020B0604030504040204" pitchFamily="50" charset="-128"/>
              </a:rPr>
              <a:t>古民家を活用</a:t>
            </a:r>
            <a:r>
              <a:rPr lang="ja-JP" altLang="en-US" sz="1400" dirty="0">
                <a:solidFill>
                  <a:schemeClr val="tx1"/>
                </a:solidFill>
                <a:latin typeface="Meiryo UI"/>
                <a:ea typeface="Meiryo UI"/>
                <a:cs typeface="Meiryo UI" panose="020B0604030504040204" pitchFamily="50" charset="-128"/>
              </a:rPr>
              <a:t>し、地域の活性化を目指す</a:t>
            </a:r>
            <a:r>
              <a:rPr lang="ja-JP" altLang="en-US" sz="1400" b="1" u="sng" dirty="0">
                <a:solidFill>
                  <a:schemeClr val="tx1"/>
                </a:solidFill>
                <a:latin typeface="Meiryo UI"/>
                <a:ea typeface="Meiryo UI"/>
                <a:cs typeface="Meiryo UI" panose="020B0604030504040204" pitchFamily="50" charset="-128"/>
              </a:rPr>
              <a:t>事業プランを作成することができた</a:t>
            </a:r>
            <a:r>
              <a:rPr lang="ja-JP" altLang="en-US" sz="1400" dirty="0">
                <a:solidFill>
                  <a:schemeClr val="tx1"/>
                </a:solidFill>
                <a:latin typeface="Meiryo UI"/>
                <a:ea typeface="Meiryo UI"/>
                <a:cs typeface="Meiryo UI" panose="020B0604030504040204" pitchFamily="50" charset="-128"/>
              </a:rPr>
              <a:t>。</a:t>
            </a:r>
            <a:endParaRPr lang="en-US" altLang="ja-JP" sz="1400" dirty="0">
              <a:latin typeface="Meiryo UI"/>
              <a:ea typeface="Meiryo UI"/>
              <a:cs typeface="Meiryo UI" panose="020B0604030504040204" pitchFamily="50" charset="-128"/>
            </a:endParaRPr>
          </a:p>
          <a:p>
            <a:pPr defTabSz="762717">
              <a:spcAft>
                <a:spcPts val="511"/>
              </a:spcAft>
              <a:defRPr/>
            </a:pPr>
            <a:r>
              <a:rPr lang="ja-JP" altLang="en-US" sz="1400" dirty="0">
                <a:solidFill>
                  <a:schemeClr val="tx1"/>
                </a:solidFill>
                <a:latin typeface="Meiryo UI"/>
                <a:ea typeface="Meiryo UI"/>
                <a:cs typeface="Meiryo UI" panose="020B0604030504040204" pitchFamily="50" charset="-128"/>
              </a:rPr>
              <a:t>（</a:t>
            </a:r>
            <a:r>
              <a:rPr lang="en-US" altLang="ja-JP" sz="1400" dirty="0">
                <a:solidFill>
                  <a:schemeClr val="tx1"/>
                </a:solidFill>
                <a:latin typeface="Meiryo UI"/>
                <a:ea typeface="Meiryo UI"/>
                <a:cs typeface="Meiryo UI" panose="020B0604030504040204" pitchFamily="50" charset="-128"/>
              </a:rPr>
              <a:t>50</a:t>
            </a:r>
            <a:r>
              <a:rPr lang="ja-JP" altLang="en-US" sz="1400" dirty="0">
                <a:solidFill>
                  <a:schemeClr val="tx1"/>
                </a:solidFill>
                <a:latin typeface="Meiryo UI"/>
                <a:ea typeface="Meiryo UI"/>
                <a:cs typeface="Meiryo UI" panose="020B0604030504040204" pitchFamily="50" charset="-128"/>
              </a:rPr>
              <a:t>代・商工会議所関係者）</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プレースホルダー 7">
            <a:extLst>
              <a:ext uri="{FF2B5EF4-FFF2-40B4-BE49-F238E27FC236}">
                <a16:creationId xmlns:a16="http://schemas.microsoft.com/office/drawing/2014/main" id="{10529F36-638A-1071-D971-1DDC64C1DDD8}"/>
              </a:ext>
            </a:extLst>
          </p:cNvPr>
          <p:cNvSpPr txBox="1">
            <a:spLocks/>
          </p:cNvSpPr>
          <p:nvPr/>
        </p:nvSpPr>
        <p:spPr>
          <a:xfrm>
            <a:off x="200674" y="1573190"/>
            <a:ext cx="3096143" cy="433553"/>
          </a:xfrm>
          <a:prstGeom prst="rect">
            <a:avLst/>
          </a:prstGeom>
          <a:solidFill>
            <a:schemeClr val="accent6">
              <a:lumMod val="60000"/>
              <a:lumOff val="40000"/>
            </a:schemeClr>
          </a:solidFill>
          <a:ln>
            <a:noFill/>
          </a:ln>
        </p:spPr>
        <p:txBody>
          <a:bodyPr vert="horz" wrap="square" lIns="216000" tIns="108000" rIns="216000" bIns="108000" rtlCol="0" anchor="ctr"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400" b="1" dirty="0"/>
              <a:t>①</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課題特定とビジョン設定</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プレースホルダー 7">
            <a:extLst>
              <a:ext uri="{FF2B5EF4-FFF2-40B4-BE49-F238E27FC236}">
                <a16:creationId xmlns:a16="http://schemas.microsoft.com/office/drawing/2014/main" id="{20D5F33D-D27E-A979-432E-E72280A1E319}"/>
              </a:ext>
            </a:extLst>
          </p:cNvPr>
          <p:cNvSpPr txBox="1">
            <a:spLocks/>
          </p:cNvSpPr>
          <p:nvPr/>
        </p:nvSpPr>
        <p:spPr>
          <a:xfrm>
            <a:off x="3396375" y="1556792"/>
            <a:ext cx="3096143" cy="433553"/>
          </a:xfrm>
          <a:prstGeom prst="rect">
            <a:avLst/>
          </a:prstGeom>
          <a:solidFill>
            <a:schemeClr val="accent6">
              <a:lumMod val="60000"/>
              <a:lumOff val="40000"/>
            </a:schemeClr>
          </a:solidFill>
          <a:ln>
            <a:noFill/>
          </a:ln>
        </p:spPr>
        <p:txBody>
          <a:bodyPr vert="horz" wrap="square" lIns="216000" tIns="108000" rIns="216000" bIns="108000" rtlCol="0" anchor="ctr"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400" b="1" dirty="0"/>
              <a:t>②</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具体的な取組の検討</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プレースホルダー 7">
            <a:extLst>
              <a:ext uri="{FF2B5EF4-FFF2-40B4-BE49-F238E27FC236}">
                <a16:creationId xmlns:a16="http://schemas.microsoft.com/office/drawing/2014/main" id="{C476503B-82ED-4994-1EEA-3A2922AAB838}"/>
              </a:ext>
            </a:extLst>
          </p:cNvPr>
          <p:cNvSpPr txBox="1">
            <a:spLocks/>
          </p:cNvSpPr>
          <p:nvPr/>
        </p:nvSpPr>
        <p:spPr>
          <a:xfrm>
            <a:off x="6609184" y="1567681"/>
            <a:ext cx="3096143" cy="433553"/>
          </a:xfrm>
          <a:prstGeom prst="rect">
            <a:avLst/>
          </a:prstGeom>
          <a:solidFill>
            <a:schemeClr val="accent6">
              <a:lumMod val="60000"/>
              <a:lumOff val="40000"/>
            </a:schemeClr>
          </a:solidFill>
          <a:ln>
            <a:noFill/>
          </a:ln>
        </p:spPr>
        <p:txBody>
          <a:bodyPr vert="horz" wrap="square" lIns="216000" tIns="108000" rIns="216000" bIns="108000" rtlCol="0" anchor="ctr"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400" b="1" dirty="0"/>
              <a:t>③</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アクションプラン作成</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1FC7995F-572E-4135-00AF-2B2AEB6A6BA3}"/>
              </a:ext>
            </a:extLst>
          </p:cNvPr>
          <p:cNvSpPr txBox="1"/>
          <p:nvPr/>
        </p:nvSpPr>
        <p:spPr>
          <a:xfrm>
            <a:off x="3458847" y="4507278"/>
            <a:ext cx="2934220" cy="1233671"/>
          </a:xfrm>
          <a:prstGeom prst="rect">
            <a:avLst/>
          </a:prstGeom>
          <a:noFill/>
        </p:spPr>
        <p:txBody>
          <a:bodyPr wrap="square" rtlCol="0">
            <a:spAutoFit/>
          </a:bodyPr>
          <a:lstStyle/>
          <a:p>
            <a:pPr marL="171450" indent="-171450" defTabSz="762717">
              <a:spcAft>
                <a:spcPts val="511"/>
              </a:spcAft>
              <a:buFont typeface="Wingdings" panose="05000000000000000000" pitchFamily="2" charset="2"/>
              <a:buChar char="ü"/>
              <a:defRPr/>
            </a:pPr>
            <a:r>
              <a:rPr lang="ja-JP" altLang="en-US" sz="1400" b="1" u="sng" dirty="0">
                <a:solidFill>
                  <a:schemeClr val="tx1"/>
                </a:solidFill>
                <a:latin typeface="Meiryo UI"/>
                <a:ea typeface="Meiryo UI"/>
                <a:cs typeface="Meiryo UI" panose="020B0604030504040204" pitchFamily="50" charset="-128"/>
              </a:rPr>
              <a:t>専門家から、マーケティング調査、収支計画から事業を組み立てるノウハウの助言をいただく</a:t>
            </a:r>
            <a:r>
              <a:rPr lang="ja-JP" altLang="en-US" sz="1400" dirty="0">
                <a:solidFill>
                  <a:schemeClr val="tx1"/>
                </a:solidFill>
                <a:latin typeface="Meiryo UI"/>
                <a:ea typeface="Meiryo UI"/>
                <a:cs typeface="Meiryo UI" panose="020B0604030504040204" pitchFamily="50" charset="-128"/>
              </a:rPr>
              <a:t>など、事業実施に向けて動き出せるようになった。</a:t>
            </a:r>
            <a:endParaRPr lang="en-US" altLang="ja-JP" sz="1400" dirty="0">
              <a:solidFill>
                <a:schemeClr val="tx1"/>
              </a:solidFill>
              <a:latin typeface="Meiryo UI"/>
              <a:ea typeface="Meiryo UI"/>
              <a:cs typeface="Meiryo UI" panose="020B0604030504040204" pitchFamily="50" charset="-128"/>
            </a:endParaRPr>
          </a:p>
          <a:p>
            <a:pPr defTabSz="762717">
              <a:spcAft>
                <a:spcPts val="511"/>
              </a:spcAft>
              <a:defRPr/>
            </a:pPr>
            <a:r>
              <a:rPr lang="ja-JP" altLang="en-US" sz="1400" dirty="0">
                <a:solidFill>
                  <a:schemeClr val="tx1"/>
                </a:solidFill>
                <a:latin typeface="Meiryo UI"/>
                <a:ea typeface="Meiryo UI"/>
                <a:cs typeface="Meiryo UI" panose="020B0604030504040204" pitchFamily="50" charset="-128"/>
              </a:rPr>
              <a:t> （</a:t>
            </a:r>
            <a:r>
              <a:rPr lang="en-US" altLang="ja-JP" sz="1400" dirty="0">
                <a:solidFill>
                  <a:schemeClr val="tx1"/>
                </a:solidFill>
                <a:latin typeface="Meiryo UI"/>
                <a:ea typeface="Meiryo UI"/>
                <a:cs typeface="Meiryo UI" panose="020B0604030504040204" pitchFamily="50" charset="-128"/>
              </a:rPr>
              <a:t>50</a:t>
            </a:r>
            <a:r>
              <a:rPr lang="ja-JP" altLang="en-US" sz="1400" dirty="0">
                <a:solidFill>
                  <a:schemeClr val="tx1"/>
                </a:solidFill>
                <a:latin typeface="Meiryo UI"/>
                <a:ea typeface="Meiryo UI"/>
                <a:cs typeface="Meiryo UI" panose="020B0604030504040204" pitchFamily="50" charset="-128"/>
              </a:rPr>
              <a:t>代・商店街関係者）</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08A3A123-D559-315F-9B9D-4D2D35D7F79E}"/>
              </a:ext>
            </a:extLst>
          </p:cNvPr>
          <p:cNvSpPr txBox="1"/>
          <p:nvPr/>
        </p:nvSpPr>
        <p:spPr>
          <a:xfrm>
            <a:off x="6696157" y="3730391"/>
            <a:ext cx="2922196" cy="1449115"/>
          </a:xfrm>
          <a:prstGeom prst="rect">
            <a:avLst/>
          </a:prstGeom>
          <a:noFill/>
        </p:spPr>
        <p:txBody>
          <a:bodyPr wrap="square" rtlCol="0">
            <a:spAutoFit/>
          </a:bodyPr>
          <a:lstStyle/>
          <a:p>
            <a:pPr marL="285750" indent="-285750" defTabSz="762717">
              <a:spcAft>
                <a:spcPts val="511"/>
              </a:spcAft>
              <a:buFont typeface="Wingdings" panose="05000000000000000000" pitchFamily="2" charset="2"/>
              <a:buChar char="ü"/>
              <a:defRPr/>
            </a:pPr>
            <a:r>
              <a:rPr lang="ja-JP" altLang="en-US" sz="1400" dirty="0">
                <a:solidFill>
                  <a:schemeClr val="tx1"/>
                </a:solidFill>
                <a:latin typeface="Meiryo UI"/>
                <a:ea typeface="Meiryo UI"/>
                <a:cs typeface="Meiryo UI" panose="020B0604030504040204" pitchFamily="50" charset="-128"/>
              </a:rPr>
              <a:t>地域資源に基づく地域の強みの抽出や、他地域との差別化を検討したことで、地域資源を活用した</a:t>
            </a:r>
            <a:r>
              <a:rPr lang="ja-JP" altLang="en-US" sz="1400" b="1" u="sng" dirty="0">
                <a:solidFill>
                  <a:schemeClr val="tx1"/>
                </a:solidFill>
                <a:latin typeface="Meiryo UI"/>
                <a:ea typeface="Meiryo UI"/>
                <a:cs typeface="Meiryo UI" panose="020B0604030504040204" pitchFamily="50" charset="-128"/>
              </a:rPr>
              <a:t>アクションプランを策定することができた</a:t>
            </a:r>
            <a:r>
              <a:rPr lang="ja-JP" altLang="en-US" sz="1400" dirty="0">
                <a:solidFill>
                  <a:schemeClr val="tx1"/>
                </a:solidFill>
                <a:latin typeface="Meiryo UI"/>
                <a:ea typeface="Meiryo UI"/>
                <a:cs typeface="Meiryo UI" panose="020B0604030504040204" pitchFamily="50" charset="-128"/>
              </a:rPr>
              <a:t>。</a:t>
            </a:r>
            <a:endParaRPr lang="en-US" altLang="ja-JP" sz="1400" dirty="0">
              <a:latin typeface="Meiryo UI"/>
              <a:ea typeface="Meiryo UI"/>
              <a:cs typeface="Meiryo UI" panose="020B0604030504040204" pitchFamily="50" charset="-128"/>
            </a:endParaRPr>
          </a:p>
          <a:p>
            <a:pPr defTabSz="762717">
              <a:spcAft>
                <a:spcPts val="511"/>
              </a:spcAft>
              <a:defRPr/>
            </a:pPr>
            <a:r>
              <a:rPr lang="ja-JP" altLang="en-US" sz="1400" dirty="0">
                <a:latin typeface="Meiryo UI"/>
                <a:ea typeface="Meiryo UI"/>
                <a:cs typeface="Meiryo UI" panose="020B0604030504040204" pitchFamily="50" charset="-128"/>
              </a:rPr>
              <a:t>（</a:t>
            </a:r>
            <a:r>
              <a:rPr lang="en-US" altLang="ja-JP" sz="1400" dirty="0">
                <a:latin typeface="Meiryo UI"/>
                <a:ea typeface="Meiryo UI"/>
                <a:cs typeface="Meiryo UI" panose="020B0604030504040204" pitchFamily="50" charset="-128"/>
              </a:rPr>
              <a:t>50</a:t>
            </a:r>
            <a:r>
              <a:rPr lang="ja-JP" altLang="en-US" sz="1400" dirty="0">
                <a:latin typeface="Meiryo UI"/>
                <a:ea typeface="Meiryo UI"/>
                <a:cs typeface="Meiryo UI" panose="020B0604030504040204" pitchFamily="50" charset="-128"/>
              </a:rPr>
              <a:t>代・まちづくり会社関係者）</a:t>
            </a:r>
            <a:endParaRPr lang="en-US" altLang="ja-JP" sz="1400" dirty="0">
              <a:latin typeface="Meiryo UI"/>
              <a:ea typeface="Meiryo UI"/>
              <a:cs typeface="Meiryo UI" panose="020B0604030504040204" pitchFamily="50" charset="-128"/>
            </a:endParaRPr>
          </a:p>
        </p:txBody>
      </p:sp>
      <p:sp>
        <p:nvSpPr>
          <p:cNvPr id="38" name="矢印: 五方向 37">
            <a:extLst>
              <a:ext uri="{FF2B5EF4-FFF2-40B4-BE49-F238E27FC236}">
                <a16:creationId xmlns:a16="http://schemas.microsoft.com/office/drawing/2014/main" id="{8518F694-75DA-D5C7-DA9F-CC95F0B9F19A}"/>
              </a:ext>
            </a:extLst>
          </p:cNvPr>
          <p:cNvSpPr/>
          <p:nvPr/>
        </p:nvSpPr>
        <p:spPr bwMode="auto">
          <a:xfrm rot="5400000">
            <a:off x="7631969" y="4310847"/>
            <a:ext cx="1071005" cy="3105765"/>
          </a:xfrm>
          <a:prstGeom prst="homePlate">
            <a:avLst>
              <a:gd name="adj" fmla="val 13078"/>
            </a:avLst>
          </a:prstGeom>
          <a:solidFill>
            <a:srgbClr val="FFCCCC"/>
          </a:solidFill>
          <a:ln w="9525">
            <a:noFill/>
            <a:miter lim="800000"/>
            <a:headEnd/>
            <a:tailEnd/>
          </a:ln>
          <a:effectLst/>
        </p:spPr>
        <p:txBody>
          <a:bodyPr wrap="none" rtlCol="0" anchor="ctr"/>
          <a:lstStyle/>
          <a:p>
            <a:pPr algn="l"/>
            <a:endParaRPr kumimoji="0" lang="ja-JP" altLang="en-US" sz="1800"/>
          </a:p>
        </p:txBody>
      </p:sp>
      <p:sp>
        <p:nvSpPr>
          <p:cNvPr id="40" name="テキスト ボックス 39">
            <a:extLst>
              <a:ext uri="{FF2B5EF4-FFF2-40B4-BE49-F238E27FC236}">
                <a16:creationId xmlns:a16="http://schemas.microsoft.com/office/drawing/2014/main" id="{0E56A2A0-DDFA-3BA5-9CB6-730BABF58053}"/>
              </a:ext>
            </a:extLst>
          </p:cNvPr>
          <p:cNvSpPr txBox="1"/>
          <p:nvPr/>
        </p:nvSpPr>
        <p:spPr>
          <a:xfrm>
            <a:off x="6655299" y="5581458"/>
            <a:ext cx="3019078" cy="529376"/>
          </a:xfrm>
          <a:prstGeom prst="rect">
            <a:avLst/>
          </a:prstGeom>
          <a:noFill/>
        </p:spPr>
        <p:txBody>
          <a:bodyPr wrap="square" rtlCol="0">
            <a:spAutoFit/>
          </a:bodyPr>
          <a:lstStyle/>
          <a:p>
            <a:pPr algn="ctr" defTabSz="844073">
              <a:lnSpc>
                <a:spcPts val="1800"/>
              </a:lnSpc>
              <a:defRPr/>
            </a:pPr>
            <a:r>
              <a:rPr lang="ja-JP" altLang="en-US" sz="13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地域の魅力・価値向上</a:t>
            </a:r>
            <a:endParaRPr lang="en-US" altLang="ja-JP" sz="13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73">
              <a:lnSpc>
                <a:spcPts val="1800"/>
              </a:lnSpc>
              <a:defRPr/>
            </a:pPr>
            <a:r>
              <a:rPr lang="ja-JP" altLang="en-US" sz="13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ヒト・モノ・カネの集まる持続可能な地域へ</a:t>
            </a:r>
            <a:endParaRPr lang="en-US" altLang="ja-JP" sz="13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2150592"/>
      </p:ext>
    </p:extLst>
  </p:cSld>
  <p:clrMapOvr>
    <a:masterClrMapping/>
  </p:clrMapOvr>
</p:sld>
</file>

<file path=ppt/theme/theme1.xml><?xml version="1.0" encoding="utf-8"?>
<a:theme xmlns:a="http://schemas.openxmlformats.org/drawingml/2006/main" name="【機○・記載例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rtlCol="0" anchor="ctr"/>
      <a:lstStyle>
        <a:defPPr algn="l">
          <a:defRPr kumimoji="0" sz="1800" dirty="0" smtClean="0">
            <a:latin typeface="Meiryo UI" panose="020B0604030504040204" pitchFamily="50" charset="-128"/>
            <a:ea typeface="Meiryo UI" panose="020B0604030504040204" pitchFamily="50" charset="-128"/>
          </a:defRPr>
        </a:defPPr>
      </a:lst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プレゼンテーション1" id="{B7D664C5-CCAF-421C-963D-506CF0AB2DB4}" vid="{F6C70EF9-1A84-446C-8597-70017663E58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3B8B25341311C4BBE1A8890E3947AD1" ma:contentTypeVersion="13" ma:contentTypeDescription="新しいドキュメントを作成します。" ma:contentTypeScope="" ma:versionID="fc0fe9567eb746ac7340c98cdcf35b7b">
  <xsd:schema xmlns:xsd="http://www.w3.org/2001/XMLSchema" xmlns:xs="http://www.w3.org/2001/XMLSchema" xmlns:p="http://schemas.microsoft.com/office/2006/metadata/properties" xmlns:ns2="defeb99c-54c2-479c-8efd-65da4624a0a7" xmlns:ns3="552359f1-1fba-4fcf-8c59-f9fc45e5c905" targetNamespace="http://schemas.microsoft.com/office/2006/metadata/properties" ma:root="true" ma:fieldsID="08b2ce7279d833df2a87d394c3fa65a5" ns2:_="" ns3:_="">
    <xsd:import namespace="defeb99c-54c2-479c-8efd-65da4624a0a7"/>
    <xsd:import namespace="552359f1-1fba-4fcf-8c59-f9fc45e5c90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eb99c-54c2-479c-8efd-65da4624a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f804ebf9-b652-43cc-9369-06696671cd4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2359f1-1fba-4fcf-8c59-f9fc45e5c905"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19eefe2d-dfca-4359-9243-077bacbd86b3}" ma:internalName="TaxCatchAll" ma:showField="CatchAllData" ma:web="552359f1-1fba-4fcf-8c59-f9fc45e5c9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20719B-5C01-4B95-84BF-7000621CAB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eb99c-54c2-479c-8efd-65da4624a0a7"/>
    <ds:schemaRef ds:uri="552359f1-1fba-4fcf-8c59-f9fc45e5c9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AB5F95-5644-4ED0-AE03-8E23CAD434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219</TotalTime>
  <Words>723</Words>
  <Application>Microsoft Office PowerPoint</Application>
  <PresentationFormat>A4 210 x 297 mm</PresentationFormat>
  <Paragraphs>66</Paragraphs>
  <Slides>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Meiryo UI</vt:lpstr>
      <vt:lpstr>ＭＳ Ｐゴシック</vt:lpstr>
      <vt:lpstr>メイリオ</vt:lpstr>
      <vt:lpstr>Arial</vt:lpstr>
      <vt:lpstr>Calibri</vt:lpstr>
      <vt:lpstr>Wingdings</vt:lpstr>
      <vt:lpstr>【機○・記載例なし】</vt:lpstr>
      <vt:lpstr>令和５年度 外部人材活用・地域人材育成事業の概要</vt:lpstr>
      <vt:lpstr>ワークショップの開催のイメージ</vt:lpstr>
      <vt:lpstr>参加者の声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 外部人材活用・地域人材育成事業</dc:title>
  <dc:creator>Windows ユーザー</dc:creator>
  <cp:lastModifiedBy>user01</cp:lastModifiedBy>
  <cp:revision>12</cp:revision>
  <cp:lastPrinted>2023-04-11T00:50:26Z</cp:lastPrinted>
  <dcterms:created xsi:type="dcterms:W3CDTF">2023-04-07T02:21:26Z</dcterms:created>
  <dcterms:modified xsi:type="dcterms:W3CDTF">2023-04-25T01:49:19Z</dcterms:modified>
</cp:coreProperties>
</file>